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98" r:id="rId3"/>
    <p:sldId id="304" r:id="rId4"/>
    <p:sldId id="301" r:id="rId5"/>
    <p:sldId id="302" r:id="rId6"/>
    <p:sldId id="299" r:id="rId7"/>
    <p:sldId id="300" r:id="rId8"/>
    <p:sldId id="305" r:id="rId9"/>
    <p:sldId id="306" r:id="rId10"/>
    <p:sldId id="307" r:id="rId11"/>
    <p:sldId id="267" r:id="rId12"/>
    <p:sldId id="265" r:id="rId13"/>
    <p:sldId id="263" r:id="rId14"/>
    <p:sldId id="282" r:id="rId15"/>
    <p:sldId id="264" r:id="rId16"/>
    <p:sldId id="283" r:id="rId17"/>
    <p:sldId id="271" r:id="rId18"/>
    <p:sldId id="272" r:id="rId19"/>
    <p:sldId id="278" r:id="rId20"/>
    <p:sldId id="269" r:id="rId21"/>
    <p:sldId id="290" r:id="rId22"/>
    <p:sldId id="308" r:id="rId23"/>
    <p:sldId id="284" r:id="rId24"/>
    <p:sldId id="286" r:id="rId25"/>
    <p:sldId id="291" r:id="rId26"/>
    <p:sldId id="295" r:id="rId27"/>
    <p:sldId id="293" r:id="rId28"/>
    <p:sldId id="288" r:id="rId29"/>
    <p:sldId id="292" r:id="rId30"/>
    <p:sldId id="309" r:id="rId31"/>
    <p:sldId id="310" r:id="rId32"/>
    <p:sldId id="297" r:id="rId33"/>
    <p:sldId id="289" r:id="rId34"/>
    <p:sldId id="29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4" d="100"/>
          <a:sy n="54" d="100"/>
        </p:scale>
        <p:origin x="-1620" y="-11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A2654E1-AEE6-4C95-BC3F-14DC02980D7F}" type="datetimeFigureOut">
              <a:rPr lang="en-US" smtClean="0"/>
              <a:t>3/18/2014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112D10AC-A7CA-47BC-8D36-F5FD4C4F8020}"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654E1-AEE6-4C95-BC3F-14DC02980D7F}" type="datetimeFigureOut">
              <a:rPr lang="en-US" smtClean="0"/>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2654E1-AEE6-4C95-BC3F-14DC02980D7F}" type="datetimeFigureOut">
              <a:rPr lang="en-US" smtClean="0"/>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2654E1-AEE6-4C95-BC3F-14DC02980D7F}" type="datetimeFigureOut">
              <a:rPr lang="en-US" smtClean="0"/>
              <a:t>3/18/2014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A2654E1-AEE6-4C95-BC3F-14DC02980D7F}" type="datetimeFigureOut">
              <a:rPr lang="en-US" smtClean="0"/>
              <a:t>3/18/2014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D10AC-A7CA-47BC-8D36-F5FD4C4F8020}"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2654E1-AEE6-4C95-BC3F-14DC02980D7F}" type="datetimeFigureOut">
              <a:rPr lang="en-US" smtClean="0"/>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2654E1-AEE6-4C95-BC3F-14DC02980D7F}" type="datetimeFigureOut">
              <a:rPr lang="en-US" smtClean="0"/>
              <a:t>3/18/2014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2654E1-AEE6-4C95-BC3F-14DC02980D7F}" type="datetimeFigureOut">
              <a:rPr lang="en-US" smtClean="0"/>
              <a:t>3/18/2014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A2654E1-AEE6-4C95-BC3F-14DC02980D7F}" type="datetimeFigureOut">
              <a:rPr lang="en-US" smtClean="0"/>
              <a:t>3/18/2014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D10AC-A7CA-47BC-8D36-F5FD4C4F802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2654E1-AEE6-4C95-BC3F-14DC02980D7F}" type="datetimeFigureOut">
              <a:rPr lang="en-US" smtClean="0"/>
              <a:t>3/18/2014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D10AC-A7CA-47BC-8D36-F5FD4C4F8020}"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BA2654E1-AEE6-4C95-BC3F-14DC02980D7F}" type="datetimeFigureOut">
              <a:rPr lang="en-US" smtClean="0"/>
              <a:t>3/18/2014</a:t>
            </a:fld>
            <a:endParaRPr lang="en-US"/>
          </a:p>
        </p:txBody>
      </p:sp>
      <p:sp>
        <p:nvSpPr>
          <p:cNvPr id="7" name="Slide Number Placeholder 6"/>
          <p:cNvSpPr>
            <a:spLocks noGrp="1"/>
          </p:cNvSpPr>
          <p:nvPr>
            <p:ph type="sldNum" sz="quarter" idx="12"/>
          </p:nvPr>
        </p:nvSpPr>
        <p:spPr/>
        <p:txBody>
          <a:bodyPr/>
          <a:lstStyle/>
          <a:p>
            <a:fld id="{112D10AC-A7CA-47BC-8D36-F5FD4C4F8020}"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A2654E1-AEE6-4C95-BC3F-14DC02980D7F}" type="datetimeFigureOut">
              <a:rPr lang="en-US" smtClean="0"/>
              <a:t>3/18/2014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112D10AC-A7CA-47BC-8D36-F5FD4C4F8020}"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533400"/>
            <a:ext cx="9144000" cy="4191000"/>
          </a:xfrm>
        </p:spPr>
        <p:txBody>
          <a:bodyPr>
            <a:normAutofit/>
          </a:bodyPr>
          <a:lstStyle/>
          <a:p>
            <a:r>
              <a:rPr lang="en-US" sz="6600" dirty="0" smtClean="0"/>
              <a:t>Camp GLEA</a:t>
            </a:r>
            <a:br>
              <a:rPr lang="en-US" sz="6600" dirty="0" smtClean="0"/>
            </a:br>
            <a:r>
              <a:rPr lang="en-US" sz="4800" dirty="0" smtClean="0"/>
              <a:t>Sustainable Carolina &amp;</a:t>
            </a:r>
            <a:br>
              <a:rPr lang="en-US" sz="4800" dirty="0" smtClean="0"/>
            </a:br>
            <a:r>
              <a:rPr lang="en-US" sz="4800" dirty="0" smtClean="0"/>
              <a:t>College of Education</a:t>
            </a:r>
            <a:br>
              <a:rPr lang="en-US" sz="4800" dirty="0" smtClean="0"/>
            </a:br>
            <a:r>
              <a:rPr lang="en-US" sz="4800" dirty="0" smtClean="0"/>
              <a:t>USC</a:t>
            </a:r>
            <a:br>
              <a:rPr lang="en-US" sz="4800" dirty="0" smtClean="0"/>
            </a:br>
            <a:r>
              <a:rPr lang="en-US" sz="4800" dirty="0" smtClean="0"/>
              <a:t>Summer 2013</a:t>
            </a:r>
            <a:endParaRPr lang="en-US" sz="4800" dirty="0"/>
          </a:p>
        </p:txBody>
      </p:sp>
      <p:sp>
        <p:nvSpPr>
          <p:cNvPr id="4" name="TextBox 3"/>
          <p:cNvSpPr txBox="1"/>
          <p:nvPr/>
        </p:nvSpPr>
        <p:spPr>
          <a:xfrm>
            <a:off x="1447800" y="5410200"/>
            <a:ext cx="6248400" cy="707886"/>
          </a:xfrm>
          <a:prstGeom prst="rect">
            <a:avLst/>
          </a:prstGeom>
          <a:noFill/>
        </p:spPr>
        <p:txBody>
          <a:bodyPr wrap="square" rtlCol="0">
            <a:spAutoFit/>
          </a:bodyPr>
          <a:lstStyle/>
          <a:p>
            <a:pPr>
              <a:tabLst>
                <a:tab pos="2227263" algn="r"/>
              </a:tabLst>
            </a:pPr>
            <a:r>
              <a:rPr lang="en-US" sz="2000" dirty="0" smtClean="0"/>
              <a:t>Dr. Beth Costello:		bethpcostello@gmail.com</a:t>
            </a:r>
          </a:p>
          <a:p>
            <a:pPr>
              <a:tabLst>
                <a:tab pos="2178050" algn="r"/>
              </a:tabLst>
            </a:pPr>
            <a:r>
              <a:rPr lang="en-US" sz="2000" dirty="0" smtClean="0"/>
              <a:t>Seth Guest: 		guestsi@mailbox.sc.edu</a:t>
            </a:r>
            <a:endParaRPr lang="en-US" sz="2000" dirty="0"/>
          </a:p>
        </p:txBody>
      </p:sp>
    </p:spTree>
    <p:extLst>
      <p:ext uri="{BB962C8B-B14F-4D97-AF65-F5344CB8AC3E}">
        <p14:creationId xmlns:p14="http://schemas.microsoft.com/office/powerpoint/2010/main" val="1849927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View of Our camp</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3493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914400"/>
            <a:ext cx="2362200" cy="990600"/>
          </a:xfrm>
        </p:spPr>
        <p:txBody>
          <a:bodyPr>
            <a:normAutofit fontScale="90000"/>
          </a:bodyPr>
          <a:lstStyle/>
          <a:p>
            <a:r>
              <a:rPr lang="en-US" dirty="0" smtClean="0"/>
              <a:t>Garden Tour</a:t>
            </a:r>
            <a:endParaRPr lang="en-US" dirty="0"/>
          </a:p>
        </p:txBody>
      </p:sp>
      <p:pic>
        <p:nvPicPr>
          <p:cNvPr id="4098" name="Picture 2" descr="C:\Users\costellp\Desktop\100KC182\100_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81000"/>
            <a:ext cx="51435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379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ostellp\Desktop\100KC182\100_06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914400"/>
            <a:ext cx="777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21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rmAutofit/>
          </a:bodyPr>
          <a:lstStyle/>
          <a:p>
            <a:r>
              <a:rPr lang="en-US" dirty="0" smtClean="0"/>
              <a:t>Compost</a:t>
            </a:r>
            <a:endParaRPr lang="en-US" dirty="0"/>
          </a:p>
        </p:txBody>
      </p:sp>
      <p:pic>
        <p:nvPicPr>
          <p:cNvPr id="1026" name="Picture 2" descr="C:\Users\costellp\Desktop\100KC182\100_06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399" y="1219200"/>
            <a:ext cx="8167025" cy="502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930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914400"/>
          </a:xfrm>
        </p:spPr>
        <p:txBody>
          <a:bodyPr>
            <a:normAutofit fontScale="90000"/>
          </a:bodyPr>
          <a:lstStyle/>
          <a:p>
            <a:r>
              <a:rPr lang="en-US" dirty="0" smtClean="0"/>
              <a:t>Alphabet Walk:</a:t>
            </a:r>
            <a:br>
              <a:rPr lang="en-US" dirty="0" smtClean="0"/>
            </a:br>
            <a:r>
              <a:rPr lang="en-US" dirty="0" smtClean="0"/>
              <a:t>A-Apple</a:t>
            </a:r>
            <a:endParaRPr lang="en-US" dirty="0"/>
          </a:p>
        </p:txBody>
      </p:sp>
      <p:pic>
        <p:nvPicPr>
          <p:cNvPr id="19458" name="Picture 2" descr="C:\Users\costellp\Desktop\100KC182\100_06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973" y="1409700"/>
            <a:ext cx="7390827"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40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rmAutofit/>
          </a:bodyPr>
          <a:lstStyle/>
          <a:p>
            <a:r>
              <a:rPr lang="en-US" dirty="0" smtClean="0"/>
              <a:t>F-Fig</a:t>
            </a:r>
            <a:endParaRPr lang="en-US" dirty="0"/>
          </a:p>
        </p:txBody>
      </p:sp>
      <p:pic>
        <p:nvPicPr>
          <p:cNvPr id="7170" name="Picture 2" descr="C:\Users\costellp\Desktop\100KC182\100_0687.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990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71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4175"/>
            <a:ext cx="8534400" cy="758825"/>
          </a:xfrm>
        </p:spPr>
        <p:txBody>
          <a:bodyPr>
            <a:normAutofit/>
          </a:bodyPr>
          <a:lstStyle/>
          <a:p>
            <a:r>
              <a:rPr lang="en-US" dirty="0" smtClean="0"/>
              <a:t>K-Kale</a:t>
            </a:r>
            <a:endParaRPr lang="en-US" dirty="0"/>
          </a:p>
        </p:txBody>
      </p:sp>
      <p:pic>
        <p:nvPicPr>
          <p:cNvPr id="20482" name="Picture 2" descr="C:\Users\costellp\Desktop\100KC182\100_06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219200"/>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80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09600" y="1676400"/>
            <a:ext cx="2209800" cy="3429000"/>
          </a:xfrm>
        </p:spPr>
        <p:txBody>
          <a:bodyPr>
            <a:noAutofit/>
          </a:bodyPr>
          <a:lstStyle/>
          <a:p>
            <a:r>
              <a:rPr lang="en-US" sz="2800" dirty="0" smtClean="0"/>
              <a:t>The Scientific Method</a:t>
            </a:r>
            <a:endParaRPr lang="en-US" sz="2800" dirty="0"/>
          </a:p>
        </p:txBody>
      </p:sp>
      <p:pic>
        <p:nvPicPr>
          <p:cNvPr id="9218" name="Picture 2" descr="C:\Users\costellp\Desktop\100KC182\100_06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57200"/>
            <a:ext cx="53721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17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1219200"/>
            <a:ext cx="2743200" cy="1981200"/>
          </a:xfrm>
        </p:spPr>
        <p:txBody>
          <a:bodyPr>
            <a:noAutofit/>
          </a:bodyPr>
          <a:lstStyle/>
          <a:p>
            <a:r>
              <a:rPr lang="en-US" sz="2800" dirty="0" smtClean="0"/>
              <a:t>Soil Experiment</a:t>
            </a:r>
            <a:endParaRPr lang="en-US" sz="2800" dirty="0"/>
          </a:p>
        </p:txBody>
      </p:sp>
      <p:sp>
        <p:nvSpPr>
          <p:cNvPr id="3" name="Text Placeholder 2"/>
          <p:cNvSpPr>
            <a:spLocks noGrp="1"/>
          </p:cNvSpPr>
          <p:nvPr>
            <p:ph type="body" idx="4294967295"/>
          </p:nvPr>
        </p:nvSpPr>
        <p:spPr>
          <a:xfrm>
            <a:off x="0" y="1981200"/>
            <a:ext cx="2667000" cy="4144963"/>
          </a:xfrm>
        </p:spPr>
        <p:txBody>
          <a:bodyPr>
            <a:normAutofit/>
          </a:bodyPr>
          <a:lstStyle/>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sz="2800" dirty="0" smtClean="0"/>
              <a:t>Flour=Sand</a:t>
            </a:r>
          </a:p>
          <a:p>
            <a:pPr marL="0" indent="0" algn="ctr">
              <a:buNone/>
            </a:pPr>
            <a:r>
              <a:rPr lang="en-US" sz="2800" dirty="0" smtClean="0"/>
              <a:t>Beans=Clay</a:t>
            </a:r>
            <a:endParaRPr lang="en-US" sz="2800" dirty="0"/>
          </a:p>
        </p:txBody>
      </p:sp>
      <p:pic>
        <p:nvPicPr>
          <p:cNvPr id="10242" name="Picture 2" descr="C:\Users\costellp\Desktop\100KC182\100_06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571500"/>
            <a:ext cx="6019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94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ostellp\Desktop\100KC182\100_0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218" y="4572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693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Background/Purpose</a:t>
            </a:r>
            <a:endParaRPr lang="en-US" dirty="0"/>
          </a:p>
        </p:txBody>
      </p:sp>
      <p:sp>
        <p:nvSpPr>
          <p:cNvPr id="8" name="Content Placeholder 7"/>
          <p:cNvSpPr>
            <a:spLocks noGrp="1"/>
          </p:cNvSpPr>
          <p:nvPr>
            <p:ph idx="1"/>
          </p:nvPr>
        </p:nvSpPr>
        <p:spPr/>
        <p:txBody>
          <a:bodyPr>
            <a:normAutofit fontScale="92500"/>
          </a:bodyPr>
          <a:lstStyle/>
          <a:p>
            <a:r>
              <a:rPr lang="en-US" dirty="0"/>
              <a:t>South Carolina ranks near the bottom – 43rd among the 50 states – in a ranking of children’s well-being</a:t>
            </a:r>
            <a:r>
              <a:rPr lang="en-US" dirty="0" smtClean="0"/>
              <a:t>.</a:t>
            </a:r>
          </a:p>
          <a:p>
            <a:r>
              <a:rPr lang="en-US" dirty="0" smtClean="0"/>
              <a:t>Opportunity gaps resulting in achievement gaps</a:t>
            </a:r>
          </a:p>
          <a:p>
            <a:r>
              <a:rPr lang="en-US" dirty="0" smtClean="0"/>
              <a:t>Gaps in US and global achievement in STEM subjects</a:t>
            </a:r>
          </a:p>
          <a:p>
            <a:r>
              <a:rPr lang="en-US" dirty="0" smtClean="0"/>
              <a:t>Summer slide issues </a:t>
            </a:r>
          </a:p>
          <a:p>
            <a:r>
              <a:rPr lang="en-US" dirty="0" smtClean="0"/>
              <a:t>Food desserts in low-income neighborhoods</a:t>
            </a:r>
          </a:p>
          <a:p>
            <a:r>
              <a:rPr lang="en-US" dirty="0" smtClean="0"/>
              <a:t>Need to increase health awareness (e.g. rising obesity rates, sedentary life styles, processed food etc.)</a:t>
            </a:r>
          </a:p>
          <a:p>
            <a:r>
              <a:rPr lang="en-US" dirty="0" smtClean="0"/>
              <a:t>Need for recreation (e.g.  interaction with nature &amp; physical activity)</a:t>
            </a:r>
          </a:p>
          <a:p>
            <a:endParaRPr lang="en-US" dirty="0" smtClean="0"/>
          </a:p>
          <a:p>
            <a:endParaRPr lang="en-US" dirty="0"/>
          </a:p>
        </p:txBody>
      </p:sp>
    </p:spTree>
    <p:extLst>
      <p:ext uri="{BB962C8B-B14F-4D97-AF65-F5344CB8AC3E}">
        <p14:creationId xmlns:p14="http://schemas.microsoft.com/office/powerpoint/2010/main" val="2069649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76600" y="4953000"/>
            <a:ext cx="5867400" cy="1219200"/>
          </a:xfrm>
        </p:spPr>
        <p:txBody>
          <a:bodyPr>
            <a:normAutofit/>
          </a:bodyPr>
          <a:lstStyle/>
          <a:p>
            <a:r>
              <a:rPr lang="en-US" dirty="0" smtClean="0"/>
              <a:t>Parts of a Plant</a:t>
            </a:r>
            <a:endParaRPr lang="en-US" dirty="0"/>
          </a:p>
        </p:txBody>
      </p:sp>
      <p:sp>
        <p:nvSpPr>
          <p:cNvPr id="4" name="Text Placeholder 3"/>
          <p:cNvSpPr>
            <a:spLocks noGrp="1"/>
          </p:cNvSpPr>
          <p:nvPr>
            <p:ph type="body" sz="half" idx="4294967295"/>
          </p:nvPr>
        </p:nvSpPr>
        <p:spPr>
          <a:xfrm>
            <a:off x="0" y="990600"/>
            <a:ext cx="2438400" cy="5257800"/>
          </a:xfrm>
        </p:spPr>
        <p:txBody>
          <a:bodyPr>
            <a:normAutofit/>
          </a:bodyPr>
          <a:lstStyle/>
          <a:p>
            <a:pPr marL="0" indent="0" algn="ctr">
              <a:buNone/>
            </a:pPr>
            <a:r>
              <a:rPr lang="en-US" sz="3200" dirty="0" smtClean="0"/>
              <a:t>Fruit</a:t>
            </a:r>
          </a:p>
          <a:p>
            <a:pPr marL="0" indent="0" algn="ctr">
              <a:buNone/>
            </a:pPr>
            <a:r>
              <a:rPr lang="en-US" sz="3200" dirty="0" smtClean="0"/>
              <a:t>Leaf</a:t>
            </a:r>
          </a:p>
          <a:p>
            <a:pPr marL="0" indent="0" algn="ctr">
              <a:buNone/>
            </a:pPr>
            <a:r>
              <a:rPr lang="en-US" sz="3200" dirty="0" smtClean="0"/>
              <a:t>Stem</a:t>
            </a:r>
          </a:p>
          <a:p>
            <a:pPr marL="0" indent="0" algn="ctr">
              <a:buNone/>
            </a:pPr>
            <a:r>
              <a:rPr lang="en-US" sz="3200" dirty="0" smtClean="0"/>
              <a:t>Root</a:t>
            </a:r>
            <a:endParaRPr lang="en-US" sz="3200" dirty="0"/>
          </a:p>
        </p:txBody>
      </p:sp>
      <p:pic>
        <p:nvPicPr>
          <p:cNvPr id="6146" name="Picture 2" descr="C:\Users\costellp\Desktop\100KC182\100_06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609600"/>
            <a:ext cx="64770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19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ostellp\AppData\Local\Microsoft\Windows\Temporary Internet Files\Content.IE5\7CMREEKC\20130626_0946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23"/>
          <a:stretch/>
        </p:blipFill>
        <p:spPr bwMode="auto">
          <a:xfrm>
            <a:off x="838200" y="1447800"/>
            <a:ext cx="3181350" cy="39693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ostellp\AppData\Local\Microsoft\Windows\Temporary Internet Files\Content.IE5\RK9FZJGP\20130626_0957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69" r="8410"/>
          <a:stretch/>
        </p:blipFill>
        <p:spPr bwMode="auto">
          <a:xfrm>
            <a:off x="4419600" y="1447800"/>
            <a:ext cx="4374025" cy="399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416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Parts of Plants: Best part of me</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05291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rmAutofit/>
          </a:bodyPr>
          <a:lstStyle/>
          <a:p>
            <a:r>
              <a:rPr lang="en-US" dirty="0" smtClean="0"/>
              <a:t>My body</a:t>
            </a:r>
            <a:endParaRPr lang="en-US"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447800"/>
            <a:ext cx="3394075" cy="4525963"/>
          </a:xfrm>
        </p:spPr>
      </p:pic>
      <p:sp>
        <p:nvSpPr>
          <p:cNvPr id="5" name="Content Placeholder 2"/>
          <p:cNvSpPr txBox="1">
            <a:spLocks/>
          </p:cNvSpPr>
          <p:nvPr/>
        </p:nvSpPr>
        <p:spPr>
          <a:xfrm>
            <a:off x="3886200" y="1527175"/>
            <a:ext cx="4800600" cy="45720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I chose  my whole body. Do you want to know why? I can use my body for different things.  Like jumping, running, dancing, gymnastics, and playing outside.  My body is great, strong, helpful, flexible, and beautiful.  So now can you see my body can do different things?</a:t>
            </a:r>
            <a:endParaRPr lang="en-US" dirty="0"/>
          </a:p>
        </p:txBody>
      </p:sp>
    </p:spTree>
    <p:extLst>
      <p:ext uri="{BB962C8B-B14F-4D97-AF65-F5344CB8AC3E}">
        <p14:creationId xmlns:p14="http://schemas.microsoft.com/office/powerpoint/2010/main" val="2223265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534400" cy="758825"/>
          </a:xfrm>
        </p:spPr>
        <p:txBody>
          <a:bodyPr>
            <a:normAutofit/>
          </a:bodyPr>
          <a:lstStyle/>
          <a:p>
            <a:r>
              <a:rPr lang="en-US" dirty="0" smtClean="0"/>
              <a:t>My Whole Body</a:t>
            </a:r>
            <a:endParaRPr lang="en-US" dirty="0"/>
          </a:p>
        </p:txBody>
      </p:sp>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2862" t="367" r="17089" b="-367"/>
          <a:stretch/>
        </p:blipFill>
        <p:spPr>
          <a:xfrm>
            <a:off x="304800" y="1543139"/>
            <a:ext cx="3624263" cy="4525963"/>
          </a:xfrm>
        </p:spPr>
      </p:pic>
      <p:sp>
        <p:nvSpPr>
          <p:cNvPr id="3" name="Rectangle 2"/>
          <p:cNvSpPr/>
          <p:nvPr/>
        </p:nvSpPr>
        <p:spPr>
          <a:xfrm>
            <a:off x="4114800" y="1295400"/>
            <a:ext cx="4800600" cy="5093702"/>
          </a:xfrm>
          <a:prstGeom prst="rect">
            <a:avLst/>
          </a:prstGeom>
        </p:spPr>
        <p:txBody>
          <a:bodyPr wrap="square">
            <a:spAutoFit/>
          </a:bodyPr>
          <a:lstStyle/>
          <a:p>
            <a:r>
              <a:rPr lang="en-US" sz="2500" dirty="0"/>
              <a:t>I like my whole body because it helps me in football when I run the ball because you need to be fast , strong ,and small.</a:t>
            </a:r>
          </a:p>
          <a:p>
            <a:r>
              <a:rPr lang="en-US" sz="2500" dirty="0"/>
              <a:t>My body in basketball because it helps me shoot the ball , passing  ,and crossing people up and , jumping.</a:t>
            </a:r>
          </a:p>
          <a:p>
            <a:r>
              <a:rPr lang="en-US" sz="2500" dirty="0"/>
              <a:t>I use my body by riding my bike for balance and strong leg and , sometime do tricks.</a:t>
            </a:r>
          </a:p>
        </p:txBody>
      </p:sp>
    </p:spTree>
    <p:extLst>
      <p:ext uri="{BB962C8B-B14F-4D97-AF65-F5344CB8AC3E}">
        <p14:creationId xmlns:p14="http://schemas.microsoft.com/office/powerpoint/2010/main" val="2141128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EarthFare</a:t>
            </a:r>
            <a:r>
              <a:rPr lang="en-US" dirty="0" smtClean="0"/>
              <a:t> Nutrition Talk: Rainbow of nutrition</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5450" y="2408238"/>
            <a:ext cx="4038600" cy="3028950"/>
          </a:xfrm>
        </p:spPr>
      </p:pic>
      <p:sp>
        <p:nvSpPr>
          <p:cNvPr id="3" name="Content Placeholder 2"/>
          <p:cNvSpPr>
            <a:spLocks noGrp="1"/>
          </p:cNvSpPr>
          <p:nvPr>
            <p:ph sz="half" idx="2"/>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267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965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Keyhole Garden</a:t>
            </a:r>
            <a:endParaRPr lang="en-US" dirty="0"/>
          </a:p>
        </p:txBody>
      </p:sp>
      <p:pic>
        <p:nvPicPr>
          <p:cNvPr id="6146" name="Picture 2" descr="C:\Users\costellp\Pictures\CampGLEAiPhone\IMG_168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7535" y="20193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ostellp\Pictures\CampGLEAiPhone\IMG_169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08772" y="2043608"/>
            <a:ext cx="4544221" cy="340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104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143000" cy="6278562"/>
          </a:xfrm>
        </p:spPr>
        <p:txBody>
          <a:bodyPr vert="vert270">
            <a:normAutofit fontScale="90000"/>
          </a:bodyPr>
          <a:lstStyle/>
          <a:p>
            <a:r>
              <a:rPr lang="en-US" dirty="0" smtClean="0"/>
              <a:t>Trip to the Farmers Market</a:t>
            </a:r>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8512" b="9583"/>
          <a:stretch/>
        </p:blipFill>
        <p:spPr>
          <a:xfrm>
            <a:off x="2362200" y="228600"/>
            <a:ext cx="5257800" cy="2835425"/>
          </a:xfrm>
        </p:spPr>
      </p:pic>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12876"/>
          <a:stretch/>
        </p:blipFill>
        <p:spPr>
          <a:xfrm>
            <a:off x="2362200" y="3296420"/>
            <a:ext cx="5334000" cy="3485380"/>
          </a:xfrm>
        </p:spPr>
      </p:pic>
    </p:spTree>
    <p:extLst>
      <p:ext uri="{BB962C8B-B14F-4D97-AF65-F5344CB8AC3E}">
        <p14:creationId xmlns:p14="http://schemas.microsoft.com/office/powerpoint/2010/main" val="361178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14375" y="304800"/>
            <a:ext cx="2178050" cy="2903538"/>
          </a:xfrm>
        </p:spPr>
      </p:pic>
      <p:pic>
        <p:nvPicPr>
          <p:cNvPr id="12" name="Content Placeholder 11"/>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14375" y="3494088"/>
            <a:ext cx="2181225" cy="2906712"/>
          </a:xfrm>
        </p:spPr>
      </p:pic>
      <p:pic>
        <p:nvPicPr>
          <p:cNvPr id="28" name="Content Placeholder 12"/>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6318512" y="3492500"/>
            <a:ext cx="2215888" cy="2908300"/>
          </a:xfrm>
        </p:spPr>
      </p:pic>
      <p:sp>
        <p:nvSpPr>
          <p:cNvPr id="14" name="Content Placeholder 13"/>
          <p:cNvSpPr>
            <a:spLocks noGrp="1"/>
          </p:cNvSpPr>
          <p:nvPr>
            <p:ph sz="half" idx="4294967295"/>
          </p:nvPr>
        </p:nvSpPr>
        <p:spPr>
          <a:xfrm>
            <a:off x="3200400" y="3886200"/>
            <a:ext cx="2895600" cy="2624138"/>
          </a:xfrm>
        </p:spPr>
        <p:txBody>
          <a:bodyPr>
            <a:normAutofit/>
          </a:bodyPr>
          <a:lstStyle/>
          <a:p>
            <a:pPr marL="228600" lvl="8" indent="0">
              <a:buNone/>
            </a:pPr>
            <a:r>
              <a:rPr lang="en-US" sz="3200" dirty="0" smtClean="0"/>
              <a:t>Sequences</a:t>
            </a:r>
            <a:endParaRPr lang="en-US" sz="3200" dirty="0"/>
          </a:p>
        </p:txBody>
      </p:sp>
      <p:pic>
        <p:nvPicPr>
          <p:cNvPr id="2056" name="Picture 8" descr="C:\Users\Staff\Pictures\2013-07-10 Camp GLEA 7_10_13\Camp GLEA 7_10_13 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92608"/>
            <a:ext cx="2180719" cy="29077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Staff\Pictures\2013-07-10 Camp GLEA 7_10_13\Camp GLEA 7_10_13 0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599" y="228600"/>
            <a:ext cx="2180719" cy="2907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13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Eating</a:t>
            </a:r>
            <a:endParaRPr lang="en-US" dirty="0"/>
          </a:p>
        </p:txBody>
      </p:sp>
      <p:pic>
        <p:nvPicPr>
          <p:cNvPr id="4098" name="Picture 2" descr="C:\Users\costellp\Pictures\CampGLEA\IMG_08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722024"/>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ostellp\Pictures\CampGLEA\IMG_0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19201"/>
            <a:ext cx="3289299" cy="24669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ostellp\Pictures\CampGLEAiPhone\IMG_17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3722024"/>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costellp\Desktop\Camp GLEA\2013-07-11\0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700" y="1224412"/>
            <a:ext cx="327660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36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outhernstudies.org/images/sitepieces/obese_children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80010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116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a:xfrm>
            <a:off x="457200" y="2514600"/>
            <a:ext cx="8229600" cy="3611563"/>
          </a:xfrm>
        </p:spPr>
        <p:txBody>
          <a:bodyPr>
            <a:normAutofit/>
          </a:bodyPr>
          <a:lstStyle/>
          <a:p>
            <a:r>
              <a:rPr lang="en-US" dirty="0"/>
              <a:t>Daily </a:t>
            </a:r>
            <a:r>
              <a:rPr lang="en-US" dirty="0" smtClean="0"/>
              <a:t>debriefs reviewed the days activities and material covered</a:t>
            </a:r>
          </a:p>
          <a:p>
            <a:r>
              <a:rPr lang="en-US" dirty="0" smtClean="0"/>
              <a:t>A final </a:t>
            </a:r>
            <a:r>
              <a:rPr lang="en-US" dirty="0"/>
              <a:t>video recorded group discussion evidenced participants’ recall of focuses in sustainability and nutrition and the arts and science integrated into the </a:t>
            </a:r>
            <a:r>
              <a:rPr lang="en-US" dirty="0" smtClean="0"/>
              <a:t>curriculum.</a:t>
            </a:r>
          </a:p>
          <a:p>
            <a:endParaRPr lang="en-US" dirty="0" smtClean="0"/>
          </a:p>
        </p:txBody>
      </p:sp>
    </p:spTree>
    <p:extLst>
      <p:ext uri="{BB962C8B-B14F-4D97-AF65-F5344CB8AC3E}">
        <p14:creationId xmlns:p14="http://schemas.microsoft.com/office/powerpoint/2010/main" val="1063359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752600"/>
            <a:ext cx="8229600" cy="4724400"/>
          </a:xfrm>
        </p:spPr>
        <p:txBody>
          <a:bodyPr>
            <a:normAutofit/>
          </a:bodyPr>
          <a:lstStyle/>
          <a:p>
            <a:r>
              <a:rPr lang="en-US" dirty="0" smtClean="0"/>
              <a:t>A </a:t>
            </a:r>
            <a:r>
              <a:rPr lang="en-US" dirty="0"/>
              <a:t>collaborative arts and science based curriculum during school breaks supports academic </a:t>
            </a:r>
            <a:r>
              <a:rPr lang="en-US" dirty="0" smtClean="0"/>
              <a:t>advancement.</a:t>
            </a:r>
          </a:p>
          <a:p>
            <a:r>
              <a:rPr lang="en-US" dirty="0"/>
              <a:t>Learning about gardening and nutrition addresses current hurdles in learning opportunities that affect health while curriculum that corresponds to school subjects furthers academic advancement.</a:t>
            </a:r>
          </a:p>
          <a:p>
            <a:r>
              <a:rPr lang="en-US" dirty="0" smtClean="0"/>
              <a:t>A </a:t>
            </a:r>
            <a:r>
              <a:rPr lang="en-US" dirty="0"/>
              <a:t>longer camp could better prepare participants to cook healthy meals and begin their own gardens at home and in their </a:t>
            </a:r>
            <a:r>
              <a:rPr lang="en-US" dirty="0" smtClean="0"/>
              <a:t>communities</a:t>
            </a:r>
            <a:r>
              <a:rPr lang="en-US" dirty="0" smtClean="0"/>
              <a:t>.</a:t>
            </a:r>
          </a:p>
          <a:p>
            <a:r>
              <a:rPr lang="en-US" dirty="0"/>
              <a:t>Participants expressed excitement in learning and trying new fruits and vegetables. </a:t>
            </a:r>
          </a:p>
          <a:p>
            <a:endParaRPr lang="en-US" dirty="0" smtClean="0"/>
          </a:p>
        </p:txBody>
      </p:sp>
    </p:spTree>
    <p:extLst>
      <p:ext uri="{BB962C8B-B14F-4D97-AF65-F5344CB8AC3E}">
        <p14:creationId xmlns:p14="http://schemas.microsoft.com/office/powerpoint/2010/main" val="775204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With special thanks to:</a:t>
            </a:r>
            <a:endParaRPr lang="en-US" dirty="0"/>
          </a:p>
        </p:txBody>
      </p:sp>
      <p:sp>
        <p:nvSpPr>
          <p:cNvPr id="6" name="Text Placeholder 5"/>
          <p:cNvSpPr>
            <a:spLocks noGrp="1"/>
          </p:cNvSpPr>
          <p:nvPr>
            <p:ph type="body" idx="1"/>
          </p:nvPr>
        </p:nvSpPr>
        <p:spPr/>
        <p:txBody>
          <a:bodyPr/>
          <a:lstStyle/>
          <a:p>
            <a:r>
              <a:rPr lang="en-US" dirty="0" smtClean="0"/>
              <a:t>Local Community</a:t>
            </a:r>
            <a:endParaRPr lang="en-US" dirty="0"/>
          </a:p>
        </p:txBody>
      </p:sp>
      <p:sp>
        <p:nvSpPr>
          <p:cNvPr id="5" name="Content Placeholder 4"/>
          <p:cNvSpPr>
            <a:spLocks noGrp="1"/>
          </p:cNvSpPr>
          <p:nvPr>
            <p:ph sz="half" idx="2"/>
          </p:nvPr>
        </p:nvSpPr>
        <p:spPr/>
        <p:txBody>
          <a:bodyPr/>
          <a:lstStyle/>
          <a:p>
            <a:pPr marL="114300" indent="0">
              <a:buNone/>
            </a:pPr>
            <a:r>
              <a:rPr lang="en-US" sz="2000" dirty="0" smtClean="0"/>
              <a:t>Jackie Williams &amp;</a:t>
            </a:r>
          </a:p>
          <a:p>
            <a:pPr marL="114300" indent="0">
              <a:buNone/>
            </a:pPr>
            <a:r>
              <a:rPr lang="en-US" sz="2000" dirty="0" smtClean="0"/>
              <a:t>City of Columbia  Department of Parks and Recreation</a:t>
            </a:r>
          </a:p>
          <a:p>
            <a:pPr marL="114300" indent="0">
              <a:buNone/>
            </a:pPr>
            <a:endParaRPr lang="en-US" sz="2000" dirty="0"/>
          </a:p>
          <a:p>
            <a:pPr marL="114300" indent="0">
              <a:buNone/>
            </a:pPr>
            <a:r>
              <a:rPr lang="en-US" sz="2000" dirty="0" smtClean="0"/>
              <a:t>Matthew Costello &amp;</a:t>
            </a:r>
          </a:p>
          <a:p>
            <a:pPr marL="114300" indent="0">
              <a:buNone/>
            </a:pPr>
            <a:r>
              <a:rPr lang="en-US" sz="2000" dirty="0" smtClean="0"/>
              <a:t>Eau Claire Promise Zone</a:t>
            </a:r>
          </a:p>
          <a:p>
            <a:pPr marL="114300" indent="0">
              <a:buNone/>
            </a:pPr>
            <a:endParaRPr lang="en-US" sz="2000" dirty="0" smtClean="0"/>
          </a:p>
          <a:p>
            <a:pPr marL="114300" indent="0">
              <a:buNone/>
            </a:pPr>
            <a:r>
              <a:rPr lang="en-US" sz="2000" dirty="0" smtClean="0"/>
              <a:t>Earth Fare, Columbia</a:t>
            </a:r>
          </a:p>
          <a:p>
            <a:pPr marL="114300" indent="0">
              <a:buNone/>
            </a:pPr>
            <a:endParaRPr lang="en-US" dirty="0"/>
          </a:p>
        </p:txBody>
      </p:sp>
      <p:sp>
        <p:nvSpPr>
          <p:cNvPr id="7" name="Text Placeholder 6"/>
          <p:cNvSpPr>
            <a:spLocks noGrp="1"/>
          </p:cNvSpPr>
          <p:nvPr>
            <p:ph type="body" sz="quarter" idx="3"/>
          </p:nvPr>
        </p:nvSpPr>
        <p:spPr/>
        <p:txBody>
          <a:bodyPr/>
          <a:lstStyle/>
          <a:p>
            <a:r>
              <a:rPr lang="en-US" dirty="0" smtClean="0"/>
              <a:t>USC</a:t>
            </a:r>
            <a:endParaRPr lang="en-US" dirty="0"/>
          </a:p>
        </p:txBody>
      </p:sp>
      <p:sp>
        <p:nvSpPr>
          <p:cNvPr id="8" name="Content Placeholder 7"/>
          <p:cNvSpPr>
            <a:spLocks noGrp="1"/>
          </p:cNvSpPr>
          <p:nvPr>
            <p:ph sz="quarter" idx="4"/>
          </p:nvPr>
        </p:nvSpPr>
        <p:spPr/>
        <p:txBody>
          <a:bodyPr>
            <a:normAutofit/>
          </a:bodyPr>
          <a:lstStyle/>
          <a:p>
            <a:pPr marL="114300" indent="0">
              <a:buNone/>
            </a:pPr>
            <a:r>
              <a:rPr lang="en-US" sz="2000" dirty="0" smtClean="0"/>
              <a:t>Arlene </a:t>
            </a:r>
            <a:r>
              <a:rPr lang="en-US" sz="2000" dirty="0" err="1" smtClean="0"/>
              <a:t>Maturano</a:t>
            </a:r>
            <a:r>
              <a:rPr lang="en-US" sz="2000" dirty="0" smtClean="0"/>
              <a:t> &amp;</a:t>
            </a:r>
          </a:p>
          <a:p>
            <a:pPr marL="114300" indent="0">
              <a:buNone/>
            </a:pPr>
            <a:r>
              <a:rPr lang="en-US" sz="2000" dirty="0" smtClean="0"/>
              <a:t>Center for Science Education</a:t>
            </a:r>
          </a:p>
          <a:p>
            <a:pPr marL="114300" indent="0">
              <a:buNone/>
            </a:pPr>
            <a:endParaRPr lang="en-US" sz="2000" dirty="0"/>
          </a:p>
          <a:p>
            <a:pPr marL="114300" indent="0">
              <a:buNone/>
            </a:pPr>
            <a:r>
              <a:rPr lang="en-US" sz="2000" dirty="0" smtClean="0"/>
              <a:t>Office of Sustainability</a:t>
            </a:r>
          </a:p>
          <a:p>
            <a:pPr marL="114300" indent="0">
              <a:buNone/>
            </a:pPr>
            <a:endParaRPr lang="en-US" sz="2000" dirty="0"/>
          </a:p>
          <a:p>
            <a:pPr marL="114300" indent="0">
              <a:buNone/>
            </a:pPr>
            <a:r>
              <a:rPr lang="en-US" sz="2000" dirty="0" smtClean="0"/>
              <a:t>USC Green Quad</a:t>
            </a:r>
          </a:p>
          <a:p>
            <a:pPr marL="114300" indent="0">
              <a:buNone/>
            </a:pPr>
            <a:endParaRPr lang="en-US" sz="2000" dirty="0"/>
          </a:p>
          <a:p>
            <a:pPr marL="114300" indent="0">
              <a:buNone/>
            </a:pPr>
            <a:r>
              <a:rPr lang="en-US" sz="2000" dirty="0" smtClean="0"/>
              <a:t>Dean </a:t>
            </a:r>
            <a:r>
              <a:rPr lang="en-US" sz="2000" dirty="0" err="1" smtClean="0"/>
              <a:t>Lemuel</a:t>
            </a:r>
            <a:r>
              <a:rPr lang="en-US" sz="2000" dirty="0" smtClean="0"/>
              <a:t> Watson &amp; </a:t>
            </a:r>
          </a:p>
          <a:p>
            <a:pPr marL="114300" indent="0">
              <a:buNone/>
            </a:pPr>
            <a:r>
              <a:rPr lang="en-US" sz="2000" dirty="0" smtClean="0"/>
              <a:t>College of Education</a:t>
            </a:r>
          </a:p>
        </p:txBody>
      </p:sp>
    </p:spTree>
    <p:extLst>
      <p:ext uri="{BB962C8B-B14F-4D97-AF65-F5344CB8AC3E}">
        <p14:creationId xmlns:p14="http://schemas.microsoft.com/office/powerpoint/2010/main" val="594980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costellp\Desktop\Camp GLEA\2013-07-11 Camp GLEA Photobomb 7_11_13\Camp GLEA Photobomb 7_11_13 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1" y="609600"/>
            <a:ext cx="3110937" cy="23330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1026" name="Picture 2" descr="C:\Users\costellp\Desktop\Camp GLEA\113___06\2013-06-27 09.43.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604655"/>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V="1">
            <a:off x="5638800" y="37338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stellp\Desktop\Camp GLEA\113___06\2009-01-01 12.46.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599661" y="934489"/>
            <a:ext cx="3361113" cy="25208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ostellp\Pictures\CampGLEA\IMG_10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51435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ostellp\Pictures\CampGLEA\IMG_101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957" r="24368"/>
          <a:stretch/>
        </p:blipFill>
        <p:spPr bwMode="auto">
          <a:xfrm>
            <a:off x="991985" y="2667000"/>
            <a:ext cx="236081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54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ostellp\Desktop\Camp GLEA\DCIM\113___06\IMG_08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949" y="3864033"/>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81600" y="38862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costellp\Pictures\CampGLEAiPhone\IMG_15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638800" y="685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33251" y="756459"/>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95600" y="1318953"/>
            <a:ext cx="3524596" cy="264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63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5344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17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3.gstatic.com/images?q=tbn:ANd9GcRV4QAvjb7Rly_z1jdUoAocCh215_yXOJI0ZGEFnXhZMLsFKWR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696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3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a:t>
            </a:r>
            <a:r>
              <a:rPr lang="en-US" dirty="0" err="1" smtClean="0"/>
              <a:t>glea</a:t>
            </a:r>
            <a:endParaRPr lang="en-US" dirty="0"/>
          </a:p>
        </p:txBody>
      </p:sp>
      <p:sp>
        <p:nvSpPr>
          <p:cNvPr id="3" name="Content Placeholder 2"/>
          <p:cNvSpPr>
            <a:spLocks noGrp="1"/>
          </p:cNvSpPr>
          <p:nvPr>
            <p:ph idx="1"/>
          </p:nvPr>
        </p:nvSpPr>
        <p:spPr/>
        <p:txBody>
          <a:bodyPr/>
          <a:lstStyle/>
          <a:p>
            <a:pPr marL="114300" indent="0">
              <a:buNone/>
            </a:pPr>
            <a:r>
              <a:rPr lang="en-US" b="1" dirty="0" smtClean="0"/>
              <a:t>What?:</a:t>
            </a:r>
            <a:r>
              <a:rPr lang="en-US" dirty="0" smtClean="0"/>
              <a:t> A two week camp</a:t>
            </a:r>
          </a:p>
          <a:p>
            <a:pPr marL="114300" indent="0">
              <a:buNone/>
            </a:pPr>
            <a:r>
              <a:rPr lang="en-US" b="1" dirty="0" smtClean="0"/>
              <a:t>When?:</a:t>
            </a:r>
            <a:r>
              <a:rPr lang="en-US" dirty="0" smtClean="0"/>
              <a:t> Five days per week, three hours per day, June 2013</a:t>
            </a:r>
          </a:p>
          <a:p>
            <a:pPr marL="114300" indent="0">
              <a:buNone/>
            </a:pPr>
            <a:r>
              <a:rPr lang="en-US" b="1" dirty="0" smtClean="0"/>
              <a:t>Where?</a:t>
            </a:r>
            <a:r>
              <a:rPr lang="en-US" dirty="0" smtClean="0"/>
              <a:t>:  Green Quad/Sustainable Carolina gardens and buildings</a:t>
            </a:r>
          </a:p>
          <a:p>
            <a:pPr marL="114300" indent="0">
              <a:buNone/>
            </a:pPr>
            <a:r>
              <a:rPr lang="en-US" b="1" dirty="0" smtClean="0"/>
              <a:t>Why?: </a:t>
            </a:r>
            <a:r>
              <a:rPr lang="en-US" dirty="0" smtClean="0"/>
              <a:t>Issues of opportunity gaps, summer slide, and needs of children </a:t>
            </a:r>
            <a:endParaRPr lang="en-US" b="1" dirty="0" smtClean="0"/>
          </a:p>
          <a:p>
            <a:pPr marL="114300" indent="0">
              <a:buNone/>
            </a:pPr>
            <a:r>
              <a:rPr lang="en-US" b="1" dirty="0" smtClean="0"/>
              <a:t>How?: </a:t>
            </a:r>
            <a:r>
              <a:rPr lang="en-US" dirty="0" smtClean="0"/>
              <a:t>Gardening, literacy, environmental  and arts-based lessons</a:t>
            </a:r>
            <a:endParaRPr lang="en-US" b="1" dirty="0"/>
          </a:p>
        </p:txBody>
      </p:sp>
    </p:spTree>
    <p:extLst>
      <p:ext uri="{BB962C8B-B14F-4D97-AF65-F5344CB8AC3E}">
        <p14:creationId xmlns:p14="http://schemas.microsoft.com/office/powerpoint/2010/main" val="4200514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t>
            </a:r>
            <a:r>
              <a:rPr lang="en-US" dirty="0" err="1" smtClean="0"/>
              <a:t>glea</a:t>
            </a:r>
            <a:r>
              <a:rPr lang="en-US" dirty="0" smtClean="0"/>
              <a:t> solutions</a:t>
            </a:r>
            <a:endParaRPr lang="en-US" dirty="0"/>
          </a:p>
        </p:txBody>
      </p:sp>
      <p:sp>
        <p:nvSpPr>
          <p:cNvPr id="3" name="Content Placeholder 2"/>
          <p:cNvSpPr>
            <a:spLocks noGrp="1"/>
          </p:cNvSpPr>
          <p:nvPr>
            <p:ph idx="1"/>
          </p:nvPr>
        </p:nvSpPr>
        <p:spPr/>
        <p:txBody>
          <a:bodyPr>
            <a:normAutofit/>
          </a:bodyPr>
          <a:lstStyle/>
          <a:p>
            <a:r>
              <a:rPr lang="en-US" sz="3200" dirty="0"/>
              <a:t>Overcoming the summer </a:t>
            </a:r>
            <a:r>
              <a:rPr lang="en-US" sz="3200" dirty="0" smtClean="0"/>
              <a:t>slide </a:t>
            </a:r>
          </a:p>
          <a:p>
            <a:r>
              <a:rPr lang="en-US" sz="3200" dirty="0" smtClean="0"/>
              <a:t>Cross-curriculum &amp; arts based learning</a:t>
            </a:r>
          </a:p>
          <a:p>
            <a:r>
              <a:rPr lang="en-US" sz="3200" dirty="0" smtClean="0"/>
              <a:t>Critical thinking</a:t>
            </a:r>
          </a:p>
          <a:p>
            <a:r>
              <a:rPr lang="en-US" sz="3200" dirty="0" smtClean="0"/>
              <a:t>Hands-on learning </a:t>
            </a:r>
          </a:p>
          <a:p>
            <a:r>
              <a:rPr lang="en-US" sz="3200" dirty="0" smtClean="0"/>
              <a:t>Nature </a:t>
            </a:r>
            <a:r>
              <a:rPr lang="en-US" sz="3200" dirty="0"/>
              <a:t>and </a:t>
            </a:r>
            <a:r>
              <a:rPr lang="en-US" sz="3200" dirty="0" smtClean="0"/>
              <a:t>human </a:t>
            </a:r>
            <a:r>
              <a:rPr lang="en-US" sz="3200" dirty="0"/>
              <a:t>e</a:t>
            </a:r>
            <a:r>
              <a:rPr lang="en-US" sz="3200" dirty="0" smtClean="0"/>
              <a:t>cology</a:t>
            </a:r>
          </a:p>
          <a:p>
            <a:r>
              <a:rPr lang="en-US" sz="3200" dirty="0" smtClean="0"/>
              <a:t>Nutritional choices</a:t>
            </a:r>
            <a:endParaRPr lang="en-US" sz="3200" dirty="0"/>
          </a:p>
          <a:p>
            <a:r>
              <a:rPr lang="en-US" sz="3200" dirty="0" smtClean="0"/>
              <a:t>Food Systems and </a:t>
            </a:r>
            <a:r>
              <a:rPr lang="en-US" sz="3200" dirty="0"/>
              <a:t>f</a:t>
            </a:r>
            <a:r>
              <a:rPr lang="en-US" sz="3200" dirty="0" smtClean="0"/>
              <a:t>ood </a:t>
            </a:r>
            <a:r>
              <a:rPr lang="en-US" sz="3200" dirty="0"/>
              <a:t>a</a:t>
            </a:r>
            <a:r>
              <a:rPr lang="en-US" sz="3200" dirty="0" smtClean="0"/>
              <a:t>ccess</a:t>
            </a:r>
            <a:r>
              <a:rPr lang="en-US" sz="3200" dirty="0"/>
              <a:t> </a:t>
            </a:r>
          </a:p>
          <a:p>
            <a:endParaRPr lang="en-US" sz="3200" dirty="0"/>
          </a:p>
        </p:txBody>
      </p:sp>
    </p:spTree>
    <p:extLst>
      <p:ext uri="{BB962C8B-B14F-4D97-AF65-F5344CB8AC3E}">
        <p14:creationId xmlns:p14="http://schemas.microsoft.com/office/powerpoint/2010/main" val="3493160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Literacy Through Photography</a:t>
            </a:r>
            <a:endParaRPr lang="en-US" dirty="0"/>
          </a:p>
        </p:txBody>
      </p:sp>
      <p:sp>
        <p:nvSpPr>
          <p:cNvPr id="3" name="Content Placeholder 2"/>
          <p:cNvSpPr>
            <a:spLocks noGrp="1"/>
          </p:cNvSpPr>
          <p:nvPr>
            <p:ph idx="1"/>
          </p:nvPr>
        </p:nvSpPr>
        <p:spPr/>
        <p:txBody>
          <a:bodyPr/>
          <a:lstStyle/>
          <a:p>
            <a:r>
              <a:rPr lang="en-US" dirty="0" smtClean="0"/>
              <a:t>Created in the 1980’s by Photographer </a:t>
            </a:r>
            <a:r>
              <a:rPr lang="en-US" dirty="0" err="1" smtClean="0"/>
              <a:t>Ewald</a:t>
            </a:r>
            <a:r>
              <a:rPr lang="en-US" dirty="0" smtClean="0"/>
              <a:t> and her associates at the Duke Center for Documentary Studies</a:t>
            </a:r>
          </a:p>
          <a:p>
            <a:r>
              <a:rPr lang="en-US" dirty="0" smtClean="0"/>
              <a:t>Kids create their own images that serve as catalysts for critical thinking, dialogue and decision making</a:t>
            </a:r>
          </a:p>
          <a:p>
            <a:pPr marL="114300" indent="0">
              <a:buNone/>
            </a:pPr>
            <a:endParaRPr lang="en-US" dirty="0" smtClean="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038600"/>
            <a:ext cx="3810000" cy="194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94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Gardening Curriculum</a:t>
            </a:r>
            <a:endParaRPr lang="en-US" dirty="0"/>
          </a:p>
        </p:txBody>
      </p:sp>
      <p:sp>
        <p:nvSpPr>
          <p:cNvPr id="3" name="Content Placeholder 2"/>
          <p:cNvSpPr>
            <a:spLocks noGrp="1"/>
          </p:cNvSpPr>
          <p:nvPr>
            <p:ph idx="1"/>
          </p:nvPr>
        </p:nvSpPr>
        <p:spPr/>
        <p:txBody>
          <a:bodyPr/>
          <a:lstStyle/>
          <a:p>
            <a:r>
              <a:rPr lang="en-US" dirty="0" smtClean="0"/>
              <a:t>Composting</a:t>
            </a:r>
          </a:p>
          <a:p>
            <a:r>
              <a:rPr lang="en-US" dirty="0" smtClean="0"/>
              <a:t>Food Systems</a:t>
            </a:r>
          </a:p>
          <a:p>
            <a:r>
              <a:rPr lang="en-US" dirty="0" smtClean="0"/>
              <a:t>Soil and soil experiments</a:t>
            </a:r>
          </a:p>
          <a:p>
            <a:r>
              <a:rPr lang="en-US" dirty="0" smtClean="0"/>
              <a:t>Rainbow of foods and nutrition</a:t>
            </a:r>
          </a:p>
          <a:p>
            <a:r>
              <a:rPr lang="en-US" dirty="0" smtClean="0"/>
              <a:t>Sequence and sequencing</a:t>
            </a:r>
          </a:p>
          <a:p>
            <a:r>
              <a:rPr lang="en-US" dirty="0" smtClean="0"/>
              <a:t>Parts of a plant-root, leaf, &amp; stems</a:t>
            </a:r>
          </a:p>
          <a:p>
            <a:r>
              <a:rPr lang="en-US" dirty="0" smtClean="0"/>
              <a:t>Healthy Snacks</a:t>
            </a:r>
          </a:p>
          <a:p>
            <a:r>
              <a:rPr lang="en-US" dirty="0" smtClean="0"/>
              <a:t>Cooking</a:t>
            </a:r>
          </a:p>
          <a:p>
            <a:r>
              <a:rPr lang="en-US" dirty="0" smtClean="0"/>
              <a:t>Fruits, vegetables, nuts, and seeds</a:t>
            </a:r>
          </a:p>
          <a:p>
            <a:pPr marL="114300" indent="0">
              <a:buNone/>
            </a:pPr>
            <a:endParaRPr lang="en-US" dirty="0"/>
          </a:p>
        </p:txBody>
      </p:sp>
    </p:spTree>
    <p:extLst>
      <p:ext uri="{BB962C8B-B14F-4D97-AF65-F5344CB8AC3E}">
        <p14:creationId xmlns:p14="http://schemas.microsoft.com/office/powerpoint/2010/main" val="33183083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2144</TotalTime>
  <Words>590</Words>
  <Application>Microsoft Office PowerPoint</Application>
  <PresentationFormat>On-screen Show (4:3)</PresentationFormat>
  <Paragraphs>95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Apothecary</vt:lpstr>
      <vt:lpstr>Camp GLEA Sustainable Carolina &amp; College of Education USC Summer 2013</vt:lpstr>
      <vt:lpstr>Background/Purpose</vt:lpstr>
      <vt:lpstr>PowerPoint Presentation</vt:lpstr>
      <vt:lpstr>PowerPoint Presentation</vt:lpstr>
      <vt:lpstr>PowerPoint Presentation</vt:lpstr>
      <vt:lpstr>Camp glea</vt:lpstr>
      <vt:lpstr>Project glea solutions</vt:lpstr>
      <vt:lpstr>Literacy Through Photography</vt:lpstr>
      <vt:lpstr>Gardening Curriculum</vt:lpstr>
      <vt:lpstr>A Brief View of Our camp</vt:lpstr>
      <vt:lpstr>Garden Tour</vt:lpstr>
      <vt:lpstr>PowerPoint Presentation</vt:lpstr>
      <vt:lpstr>Compost</vt:lpstr>
      <vt:lpstr>Alphabet Walk: A-Apple</vt:lpstr>
      <vt:lpstr>F-Fig</vt:lpstr>
      <vt:lpstr>K-Kale</vt:lpstr>
      <vt:lpstr>The Scientific Method</vt:lpstr>
      <vt:lpstr>Soil Experiment</vt:lpstr>
      <vt:lpstr>PowerPoint Presentation</vt:lpstr>
      <vt:lpstr>Parts of a Plant</vt:lpstr>
      <vt:lpstr>PowerPoint Presentation</vt:lpstr>
      <vt:lpstr>Parts of Plants: Best part of me</vt:lpstr>
      <vt:lpstr>My body</vt:lpstr>
      <vt:lpstr>My Whole Body</vt:lpstr>
      <vt:lpstr>EarthFare Nutrition Talk: Rainbow of nutrition</vt:lpstr>
      <vt:lpstr>Math Keyhole Garden</vt:lpstr>
      <vt:lpstr>Trip to the Farmers Market</vt:lpstr>
      <vt:lpstr>PowerPoint Presentation</vt:lpstr>
      <vt:lpstr>Healthy Eating</vt:lpstr>
      <vt:lpstr>Assessment</vt:lpstr>
      <vt:lpstr>Conclusions</vt:lpstr>
      <vt:lpstr>With special thanks to:</vt:lpstr>
      <vt:lpstr>PowerPoint Presentation</vt:lpstr>
      <vt:lpstr>PowerPoint Presentation</vt:lpstr>
    </vt:vector>
  </TitlesOfParts>
  <Company>University of South Carolina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GLEA Summer 2013</dc:title>
  <dc:creator>Beth Powers-Costello</dc:creator>
  <cp:lastModifiedBy>GUEST, SETH</cp:lastModifiedBy>
  <cp:revision>40</cp:revision>
  <dcterms:created xsi:type="dcterms:W3CDTF">2013-06-28T13:40:56Z</dcterms:created>
  <dcterms:modified xsi:type="dcterms:W3CDTF">2014-03-18T14:47:19Z</dcterms:modified>
</cp:coreProperties>
</file>