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4"/>
  </p:notesMasterIdLst>
  <p:sldIdLst>
    <p:sldId id="256" r:id="rId2"/>
    <p:sldId id="399" r:id="rId3"/>
    <p:sldId id="384" r:id="rId4"/>
    <p:sldId id="381" r:id="rId5"/>
    <p:sldId id="288" r:id="rId6"/>
    <p:sldId id="344" r:id="rId7"/>
    <p:sldId id="406" r:id="rId8"/>
    <p:sldId id="407" r:id="rId9"/>
    <p:sldId id="409" r:id="rId10"/>
    <p:sldId id="410" r:id="rId11"/>
    <p:sldId id="411" r:id="rId12"/>
    <p:sldId id="412" r:id="rId13"/>
    <p:sldId id="415" r:id="rId14"/>
    <p:sldId id="417" r:id="rId15"/>
    <p:sldId id="413" r:id="rId16"/>
    <p:sldId id="414" r:id="rId17"/>
    <p:sldId id="416" r:id="rId18"/>
    <p:sldId id="418" r:id="rId19"/>
    <p:sldId id="419" r:id="rId20"/>
    <p:sldId id="420" r:id="rId21"/>
    <p:sldId id="379" r:id="rId22"/>
    <p:sldId id="40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33"/>
    <a:srgbClr val="CC3300"/>
    <a:srgbClr val="6699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72" d="100"/>
          <a:sy n="72" d="100"/>
        </p:scale>
        <p:origin x="-1685" y="-82"/>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73846E-BB8A-4DE1-B448-F80531997892}" type="datetimeFigureOut">
              <a:rPr lang="en-US" smtClean="0"/>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12516-AC8A-435B-A373-11CFC22FB374}" type="slidenum">
              <a:rPr lang="en-US" smtClean="0"/>
              <a:t>‹#›</a:t>
            </a:fld>
            <a:endParaRPr lang="en-US"/>
          </a:p>
        </p:txBody>
      </p:sp>
    </p:spTree>
    <p:extLst>
      <p:ext uri="{BB962C8B-B14F-4D97-AF65-F5344CB8AC3E}">
        <p14:creationId xmlns:p14="http://schemas.microsoft.com/office/powerpoint/2010/main" val="2733465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933D59-2709-40FE-AB59-14D6BAAF6B2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9B7CC1-651E-4785-814B-610885C9D16C}" type="slidenum">
              <a:rPr lang="en-US" smtClean="0"/>
              <a:t>3</a:t>
            </a:fld>
            <a:endParaRPr lang="en-US"/>
          </a:p>
        </p:txBody>
      </p:sp>
    </p:spTree>
    <p:extLst>
      <p:ext uri="{BB962C8B-B14F-4D97-AF65-F5344CB8AC3E}">
        <p14:creationId xmlns:p14="http://schemas.microsoft.com/office/powerpoint/2010/main" val="3807245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0933D59-2709-40FE-AB59-14D6BAAF6B2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5212516-AC8A-435B-A373-11CFC22FB374}" type="slidenum">
              <a:rPr lang="en-US" smtClean="0"/>
              <a:t>5</a:t>
            </a:fld>
            <a:endParaRPr lang="en-US"/>
          </a:p>
        </p:txBody>
      </p:sp>
    </p:spTree>
    <p:extLst>
      <p:ext uri="{BB962C8B-B14F-4D97-AF65-F5344CB8AC3E}">
        <p14:creationId xmlns:p14="http://schemas.microsoft.com/office/powerpoint/2010/main" val="2833489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212516-AC8A-435B-A373-11CFC22FB374}" type="slidenum">
              <a:rPr lang="en-US" smtClean="0"/>
              <a:t>6</a:t>
            </a:fld>
            <a:endParaRPr lang="en-US"/>
          </a:p>
        </p:txBody>
      </p:sp>
    </p:spTree>
    <p:extLst>
      <p:ext uri="{BB962C8B-B14F-4D97-AF65-F5344CB8AC3E}">
        <p14:creationId xmlns:p14="http://schemas.microsoft.com/office/powerpoint/2010/main" val="939568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933D59-2709-40FE-AB59-14D6BAAF6B2E}" type="slidenum">
              <a:rPr lang="en-US" smtClean="0">
                <a:solidFill>
                  <a:prstClr val="black"/>
                </a:solidFill>
              </a:rPr>
              <a:pPr/>
              <a:t>22</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D3B5C80-8A90-4307-9069-B285748089C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79F91-FF3F-4290-9A75-25D27EFB8FCC}"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B5C80-8A90-4307-9069-B285748089C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79F91-FF3F-4290-9A75-25D27EFB8F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B5C80-8A90-4307-9069-B285748089C1}" type="datetimeFigureOut">
              <a:rPr lang="en-US" smtClean="0"/>
              <a:t>3/19/2014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4979F91-FF3F-4290-9A75-25D27EFB8F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B5C80-8A90-4307-9069-B285748089C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79F91-FF3F-4290-9A75-25D27EFB8F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3B5C80-8A90-4307-9069-B285748089C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79F91-FF3F-4290-9A75-25D27EFB8FC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3B5C80-8A90-4307-9069-B285748089C1}"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79F91-FF3F-4290-9A75-25D27EFB8F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3B5C80-8A90-4307-9069-B285748089C1}"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979F91-FF3F-4290-9A75-25D27EFB8F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3B5C80-8A90-4307-9069-B285748089C1}"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979F91-FF3F-4290-9A75-25D27EFB8F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B5C80-8A90-4307-9069-B285748089C1}"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979F91-FF3F-4290-9A75-25D27EFB8F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3B5C80-8A90-4307-9069-B285748089C1}"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79F91-FF3F-4290-9A75-25D27EFB8FCC}"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D3B5C80-8A90-4307-9069-B285748089C1}" type="datetimeFigureOut">
              <a:rPr lang="en-US" smtClean="0"/>
              <a:t>3/19/2014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4979F91-FF3F-4290-9A75-25D27EFB8FC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D3B5C80-8A90-4307-9069-B285748089C1}" type="datetimeFigureOut">
              <a:rPr lang="en-US" smtClean="0"/>
              <a:t>3/19/2014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4979F91-FF3F-4290-9A75-25D27EFB8F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19200"/>
            <a:ext cx="7620000" cy="3139440"/>
          </a:xfrm>
        </p:spPr>
        <p:txBody>
          <a:bodyPr>
            <a:noAutofit/>
          </a:bodyPr>
          <a:lstStyle/>
          <a:p>
            <a:r>
              <a:rPr lang="en-US" sz="4000" cap="small" dirty="0" smtClean="0">
                <a:solidFill>
                  <a:schemeClr val="tx1"/>
                </a:solidFill>
              </a:rPr>
              <a:t>The Storyteller Project:</a:t>
            </a:r>
            <a:r>
              <a:rPr lang="en-US" sz="3600" cap="small" dirty="0" smtClean="0">
                <a:solidFill>
                  <a:schemeClr val="tx1"/>
                </a:solidFill>
              </a:rPr>
              <a:t/>
            </a:r>
            <a:br>
              <a:rPr lang="en-US" sz="3600" cap="small" dirty="0" smtClean="0">
                <a:solidFill>
                  <a:schemeClr val="tx1"/>
                </a:solidFill>
              </a:rPr>
            </a:br>
            <a:r>
              <a:rPr lang="en-US" sz="3200" cap="small" dirty="0" smtClean="0">
                <a:solidFill>
                  <a:schemeClr val="tx1"/>
                </a:solidFill>
              </a:rPr>
              <a:t>Exploring </a:t>
            </a:r>
            <a:r>
              <a:rPr lang="en-US" sz="3200" cap="small" dirty="0">
                <a:solidFill>
                  <a:schemeClr val="tx1"/>
                </a:solidFill>
              </a:rPr>
              <a:t>the Efficacy of Narrative Strategies for Promoting Childhood Obesity Prevention among Mothers of Mexican American Preschoolers</a:t>
            </a:r>
            <a:endParaRPr lang="en-US" sz="3200" cap="small" dirty="0">
              <a:solidFill>
                <a:schemeClr val="tx1"/>
              </a:solidFill>
            </a:endParaRPr>
          </a:p>
        </p:txBody>
      </p:sp>
      <p:sp>
        <p:nvSpPr>
          <p:cNvPr id="3" name="Subtitle 2"/>
          <p:cNvSpPr>
            <a:spLocks noGrp="1"/>
          </p:cNvSpPr>
          <p:nvPr>
            <p:ph type="subTitle" idx="1"/>
          </p:nvPr>
        </p:nvSpPr>
        <p:spPr>
          <a:xfrm>
            <a:off x="352425" y="5562600"/>
            <a:ext cx="8486775" cy="1219200"/>
          </a:xfrm>
        </p:spPr>
        <p:txBody>
          <a:bodyPr>
            <a:normAutofit fontScale="92500" lnSpcReduction="20000"/>
          </a:bodyPr>
          <a:lstStyle/>
          <a:p>
            <a:r>
              <a:rPr lang="en-US" sz="2200" b="1" cap="small" dirty="0" smtClean="0">
                <a:solidFill>
                  <a:schemeClr val="accent3">
                    <a:lumMod val="60000"/>
                    <a:lumOff val="40000"/>
                  </a:schemeClr>
                </a:solidFill>
                <a:latin typeface="+mj-lt"/>
              </a:rPr>
              <a:t>Rachel E. Davis, Ph.D</a:t>
            </a:r>
            <a:r>
              <a:rPr lang="en-US" sz="2200" b="1" cap="small" dirty="0" smtClean="0">
                <a:solidFill>
                  <a:schemeClr val="accent3">
                    <a:lumMod val="60000"/>
                    <a:lumOff val="40000"/>
                  </a:schemeClr>
                </a:solidFill>
                <a:latin typeface="+mj-lt"/>
              </a:rPr>
              <a:t>., Suzanne Cole, Ph.D., Shannon </a:t>
            </a:r>
            <a:r>
              <a:rPr lang="en-US" sz="2200" b="1" cap="small" dirty="0" err="1" smtClean="0">
                <a:solidFill>
                  <a:schemeClr val="accent3">
                    <a:lumMod val="60000"/>
                    <a:lumOff val="40000"/>
                  </a:schemeClr>
                </a:solidFill>
                <a:latin typeface="+mj-lt"/>
              </a:rPr>
              <a:t>McKenney</a:t>
            </a:r>
            <a:r>
              <a:rPr lang="en-US" sz="2200" b="1" cap="small" dirty="0" smtClean="0">
                <a:solidFill>
                  <a:schemeClr val="accent3">
                    <a:lumMod val="60000"/>
                    <a:lumOff val="40000"/>
                  </a:schemeClr>
                </a:solidFill>
                <a:latin typeface="+mj-lt"/>
              </a:rPr>
              <a:t>, M.P.H., Ligia Reyes, </a:t>
            </a:r>
            <a:r>
              <a:rPr lang="en-US" sz="2200" b="1" cap="small" dirty="0">
                <a:solidFill>
                  <a:schemeClr val="accent3">
                    <a:lumMod val="60000"/>
                    <a:lumOff val="40000"/>
                  </a:schemeClr>
                </a:solidFill>
                <a:latin typeface="+mj-lt"/>
              </a:rPr>
              <a:t>M.P.H</a:t>
            </a:r>
            <a:r>
              <a:rPr lang="en-US" sz="2200" b="1" cap="small" dirty="0" smtClean="0">
                <a:solidFill>
                  <a:schemeClr val="accent3">
                    <a:lumMod val="60000"/>
                    <a:lumOff val="40000"/>
                  </a:schemeClr>
                </a:solidFill>
                <a:latin typeface="+mj-lt"/>
              </a:rPr>
              <a:t>., </a:t>
            </a:r>
            <a:r>
              <a:rPr lang="en-US" sz="2200" b="1" cap="small" dirty="0">
                <a:solidFill>
                  <a:schemeClr val="accent3">
                    <a:lumMod val="60000"/>
                    <a:lumOff val="40000"/>
                  </a:schemeClr>
                </a:solidFill>
                <a:latin typeface="+mj-lt"/>
              </a:rPr>
              <a:t>Karen E. Peterson, Sc.D</a:t>
            </a:r>
            <a:r>
              <a:rPr lang="en-US" sz="2200" b="1" cap="small" dirty="0" smtClean="0">
                <a:solidFill>
                  <a:schemeClr val="accent3">
                    <a:lumMod val="60000"/>
                    <a:lumOff val="40000"/>
                  </a:schemeClr>
                </a:solidFill>
                <a:latin typeface="+mj-lt"/>
              </a:rPr>
              <a:t>. </a:t>
            </a:r>
          </a:p>
          <a:p>
            <a:endParaRPr lang="en-US" sz="2200" b="1" cap="small" dirty="0" smtClean="0">
              <a:solidFill>
                <a:schemeClr val="accent3">
                  <a:lumMod val="60000"/>
                  <a:lumOff val="40000"/>
                </a:schemeClr>
              </a:solidFill>
              <a:latin typeface="+mj-lt"/>
            </a:endParaRPr>
          </a:p>
          <a:p>
            <a:pPr algn="l"/>
            <a:r>
              <a:rPr lang="en-US" sz="2200" b="1" cap="small" dirty="0" smtClean="0">
                <a:solidFill>
                  <a:schemeClr val="accent3">
                    <a:lumMod val="60000"/>
                    <a:lumOff val="40000"/>
                  </a:schemeClr>
                </a:solidFill>
                <a:latin typeface="+mj-lt"/>
              </a:rPr>
              <a:t>University of South Carolina Nutrition Symposium, </a:t>
            </a:r>
          </a:p>
          <a:p>
            <a:pPr algn="l"/>
            <a:r>
              <a:rPr lang="en-US" sz="2200" b="1" cap="small" dirty="0" smtClean="0">
                <a:solidFill>
                  <a:schemeClr val="accent3">
                    <a:lumMod val="60000"/>
                    <a:lumOff val="40000"/>
                  </a:schemeClr>
                </a:solidFill>
                <a:latin typeface="+mj-lt"/>
              </a:rPr>
              <a:t>March 21, 2014</a:t>
            </a:r>
          </a:p>
          <a:p>
            <a:endParaRPr lang="en-US" dirty="0"/>
          </a:p>
        </p:txBody>
      </p:sp>
    </p:spTree>
    <p:extLst>
      <p:ext uri="{BB962C8B-B14F-4D97-AF65-F5344CB8AC3E}">
        <p14:creationId xmlns:p14="http://schemas.microsoft.com/office/powerpoint/2010/main" val="959448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sz="3600" dirty="0" smtClean="0">
                <a:solidFill>
                  <a:schemeClr val="bg1"/>
                </a:solidFill>
              </a:rPr>
              <a:t>Story #1: Recall of Nutrition Messages</a:t>
            </a:r>
            <a:endParaRPr lang="en-US" sz="36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3241124"/>
              </p:ext>
            </p:extLst>
          </p:nvPr>
        </p:nvGraphicFramePr>
        <p:xfrm>
          <a:off x="304800" y="1828800"/>
          <a:ext cx="8534400" cy="2707640"/>
        </p:xfrm>
        <a:graphic>
          <a:graphicData uri="http://schemas.openxmlformats.org/drawingml/2006/table">
            <a:tbl>
              <a:tblPr firstRow="1" bandRow="1">
                <a:tableStyleId>{5C22544A-7EE6-4342-B048-85BDC9FD1C3A}</a:tableStyleId>
              </a:tblPr>
              <a:tblGrid>
                <a:gridCol w="5043055"/>
                <a:gridCol w="1706880"/>
                <a:gridCol w="1784465"/>
              </a:tblGrid>
              <a:tr h="370840">
                <a:tc>
                  <a:txBody>
                    <a:bodyPr/>
                    <a:lstStyle/>
                    <a:p>
                      <a:r>
                        <a:rPr lang="en-US" baseline="0" dirty="0" smtClean="0">
                          <a:solidFill>
                            <a:schemeClr val="tx1"/>
                          </a:solidFill>
                        </a:rPr>
                        <a:t>Message</a:t>
                      </a:r>
                      <a:endParaRPr lang="en-US" dirty="0">
                        <a:solidFill>
                          <a:schemeClr val="tx1"/>
                        </a:solidFill>
                      </a:endParaRPr>
                    </a:p>
                  </a:txBody>
                  <a:tcPr anchor="ctr"/>
                </a:tc>
                <a:tc>
                  <a:txBody>
                    <a:bodyPr/>
                    <a:lstStyle/>
                    <a:p>
                      <a:pPr algn="ctr"/>
                      <a:r>
                        <a:rPr lang="en-US" dirty="0" smtClean="0">
                          <a:solidFill>
                            <a:schemeClr val="tx1"/>
                          </a:solidFill>
                        </a:rPr>
                        <a:t>Version A</a:t>
                      </a:r>
                    </a:p>
                    <a:p>
                      <a:pPr algn="ctr"/>
                      <a:r>
                        <a:rPr lang="en-US" sz="1600" dirty="0" smtClean="0">
                          <a:solidFill>
                            <a:schemeClr val="tx1"/>
                          </a:solidFill>
                        </a:rPr>
                        <a:t>(Home)</a:t>
                      </a:r>
                      <a:endParaRPr lang="en-US" sz="1600" dirty="0">
                        <a:solidFill>
                          <a:schemeClr val="tx1"/>
                        </a:solidFill>
                      </a:endParaRPr>
                    </a:p>
                  </a:txBody>
                  <a:tcPr anchor="ctr"/>
                </a:tc>
                <a:tc>
                  <a:txBody>
                    <a:bodyPr/>
                    <a:lstStyle/>
                    <a:p>
                      <a:pPr algn="ctr"/>
                      <a:r>
                        <a:rPr lang="en-US" dirty="0" smtClean="0">
                          <a:solidFill>
                            <a:schemeClr val="tx1"/>
                          </a:solidFill>
                        </a:rPr>
                        <a:t>Version B</a:t>
                      </a:r>
                    </a:p>
                    <a:p>
                      <a:pPr algn="ctr"/>
                      <a:r>
                        <a:rPr lang="en-US" sz="1600" dirty="0" smtClean="0">
                          <a:solidFill>
                            <a:schemeClr val="tx1"/>
                          </a:solidFill>
                        </a:rPr>
                        <a:t>(Grandparents’ House)</a:t>
                      </a:r>
                      <a:endParaRPr lang="en-US" sz="1600" dirty="0">
                        <a:solidFill>
                          <a:schemeClr val="tx1"/>
                        </a:solidFill>
                      </a:endParaRPr>
                    </a:p>
                  </a:txBody>
                  <a:tcPr anchor="ctr"/>
                </a:tc>
              </a:tr>
              <a:tr h="370840">
                <a:tc>
                  <a:txBody>
                    <a:bodyPr/>
                    <a:lstStyle/>
                    <a:p>
                      <a:pPr algn="l" fontAlgn="b"/>
                      <a:r>
                        <a:rPr lang="en-US" sz="1800" b="0" i="0" u="none" strike="noStrike" dirty="0" smtClean="0">
                          <a:solidFill>
                            <a:srgbClr val="000000"/>
                          </a:solidFill>
                          <a:effectLst/>
                          <a:latin typeface="+mn-lt"/>
                        </a:rPr>
                        <a:t>#1: Sweet drinks have lots of sugar</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a:rPr>
                        <a:t>20%</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smtClean="0">
                          <a:solidFill>
                            <a:schemeClr val="tx1"/>
                          </a:solidFill>
                          <a:effectLst/>
                          <a:latin typeface="Calibri"/>
                        </a:rPr>
                        <a:t>40%</a:t>
                      </a:r>
                      <a:endParaRPr lang="en-US" sz="1800" b="0" i="0" u="none" strike="noStrike" dirty="0">
                        <a:solidFill>
                          <a:schemeClr val="tx1"/>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#2: </a:t>
                      </a:r>
                      <a:r>
                        <a:rPr lang="en-US" sz="1800" b="0" i="0" u="none" strike="noStrike" dirty="0">
                          <a:solidFill>
                            <a:srgbClr val="000000"/>
                          </a:solidFill>
                          <a:effectLst/>
                          <a:latin typeface="+mn-lt"/>
                        </a:rPr>
                        <a:t>Sugar is </a:t>
                      </a:r>
                      <a:r>
                        <a:rPr lang="en-US" sz="1800" b="0" i="0" u="none" strike="noStrike" dirty="0" smtClean="0">
                          <a:solidFill>
                            <a:srgbClr val="000000"/>
                          </a:solidFill>
                          <a:effectLst/>
                          <a:latin typeface="+mn-lt"/>
                        </a:rPr>
                        <a:t>bad for children’s health</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smtClean="0">
                          <a:solidFill>
                            <a:schemeClr val="tx1"/>
                          </a:solidFill>
                          <a:effectLst/>
                          <a:latin typeface="Calibri"/>
                        </a:rPr>
                        <a:t>20%</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smtClean="0">
                          <a:solidFill>
                            <a:schemeClr val="tx1"/>
                          </a:solidFill>
                          <a:effectLst/>
                          <a:latin typeface="Calibri"/>
                        </a:rPr>
                        <a:t>20%</a:t>
                      </a:r>
                      <a:endParaRPr lang="en-US" sz="1800" b="0" i="0" u="none" strike="noStrike" dirty="0">
                        <a:solidFill>
                          <a:schemeClr val="tx1"/>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#3: Drink mostly water and not SSBs</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smtClean="0">
                          <a:solidFill>
                            <a:schemeClr val="tx1"/>
                          </a:solidFill>
                          <a:effectLst/>
                          <a:latin typeface="Calibri"/>
                        </a:rPr>
                        <a:t>53%</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smtClean="0">
                          <a:solidFill>
                            <a:schemeClr val="tx1"/>
                          </a:solidFill>
                          <a:effectLst/>
                          <a:latin typeface="Calibri"/>
                        </a:rPr>
                        <a:t>58%</a:t>
                      </a:r>
                      <a:endParaRPr lang="en-US" sz="1800" b="0" i="0" u="none" strike="noStrike" dirty="0">
                        <a:solidFill>
                          <a:schemeClr val="tx1"/>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#4: Drink no more than 1 glass </a:t>
                      </a:r>
                      <a:r>
                        <a:rPr lang="en-US" sz="1800" b="0" i="0" u="none" strike="noStrike" dirty="0">
                          <a:solidFill>
                            <a:srgbClr val="000000"/>
                          </a:solidFill>
                          <a:effectLst/>
                          <a:latin typeface="+mn-lt"/>
                        </a:rPr>
                        <a:t>of </a:t>
                      </a:r>
                      <a:r>
                        <a:rPr lang="en-US" sz="1800" b="0" i="0" u="none" strike="noStrike" dirty="0" smtClean="0">
                          <a:solidFill>
                            <a:srgbClr val="000000"/>
                          </a:solidFill>
                          <a:effectLst/>
                          <a:latin typeface="+mn-lt"/>
                        </a:rPr>
                        <a:t>juice per day</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smtClean="0">
                          <a:solidFill>
                            <a:schemeClr val="tx1"/>
                          </a:solidFill>
                          <a:effectLst/>
                          <a:latin typeface="Calibri"/>
                        </a:rPr>
                        <a:t>23%</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smtClean="0">
                          <a:solidFill>
                            <a:schemeClr val="tx1"/>
                          </a:solidFill>
                          <a:effectLst/>
                          <a:latin typeface="Calibri"/>
                        </a:rPr>
                        <a:t>18%</a:t>
                      </a:r>
                      <a:endParaRPr lang="en-US" sz="1800" b="0" i="0" u="none" strike="noStrike" dirty="0">
                        <a:solidFill>
                          <a:schemeClr val="tx1"/>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#5: Drink no more than 2 glasses </a:t>
                      </a:r>
                      <a:r>
                        <a:rPr lang="en-US" sz="1800" b="0" i="0" u="none" strike="noStrike" dirty="0">
                          <a:solidFill>
                            <a:srgbClr val="000000"/>
                          </a:solidFill>
                          <a:effectLst/>
                          <a:latin typeface="+mn-lt"/>
                        </a:rPr>
                        <a:t>of </a:t>
                      </a:r>
                      <a:r>
                        <a:rPr lang="en-US" sz="1800" b="0" i="0" u="none" strike="noStrike" dirty="0" smtClean="0">
                          <a:solidFill>
                            <a:srgbClr val="000000"/>
                          </a:solidFill>
                          <a:effectLst/>
                          <a:latin typeface="+mn-lt"/>
                        </a:rPr>
                        <a:t>milk per day</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smtClean="0">
                          <a:solidFill>
                            <a:schemeClr val="tx1"/>
                          </a:solidFill>
                          <a:effectLst/>
                          <a:latin typeface="Calibri"/>
                        </a:rPr>
                        <a:t>33%</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dirty="0" smtClean="0">
                          <a:solidFill>
                            <a:schemeClr val="tx1"/>
                          </a:solidFill>
                          <a:effectLst/>
                          <a:latin typeface="Calibri"/>
                        </a:rPr>
                        <a:t>28%</a:t>
                      </a:r>
                      <a:endParaRPr lang="en-US" sz="1800" b="0" i="0" u="none" strike="noStrike" dirty="0">
                        <a:solidFill>
                          <a:schemeClr val="tx1"/>
                        </a:solidFill>
                        <a:effectLst/>
                        <a:latin typeface="Calibri"/>
                      </a:endParaRPr>
                    </a:p>
                  </a:txBody>
                  <a:tcPr marL="7620" marR="7620" marT="7620" marB="0" anchor="ctr"/>
                </a:tc>
              </a:tr>
            </a:tbl>
          </a:graphicData>
        </a:graphic>
      </p:graphicFrame>
    </p:spTree>
    <p:extLst>
      <p:ext uri="{BB962C8B-B14F-4D97-AF65-F5344CB8AC3E}">
        <p14:creationId xmlns:p14="http://schemas.microsoft.com/office/powerpoint/2010/main" val="147095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sz="3600" dirty="0">
                <a:solidFill>
                  <a:prstClr val="white"/>
                </a:solidFill>
              </a:rPr>
              <a:t>Story #1: </a:t>
            </a:r>
            <a:r>
              <a:rPr lang="en-US" sz="3600" dirty="0" smtClean="0">
                <a:solidFill>
                  <a:schemeClr val="bg1"/>
                </a:solidFill>
              </a:rPr>
              <a:t>Recall of Nutrition Messages</a:t>
            </a:r>
            <a:endParaRPr lang="en-US" sz="36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6485540"/>
              </p:ext>
            </p:extLst>
          </p:nvPr>
        </p:nvGraphicFramePr>
        <p:xfrm>
          <a:off x="304800" y="1828800"/>
          <a:ext cx="8534400" cy="2707640"/>
        </p:xfrm>
        <a:graphic>
          <a:graphicData uri="http://schemas.openxmlformats.org/drawingml/2006/table">
            <a:tbl>
              <a:tblPr firstRow="1" bandRow="1">
                <a:tableStyleId>{5C22544A-7EE6-4342-B048-85BDC9FD1C3A}</a:tableStyleId>
              </a:tblPr>
              <a:tblGrid>
                <a:gridCol w="5043055"/>
                <a:gridCol w="1706880"/>
                <a:gridCol w="1784465"/>
              </a:tblGrid>
              <a:tr h="370840">
                <a:tc>
                  <a:txBody>
                    <a:bodyPr/>
                    <a:lstStyle/>
                    <a:p>
                      <a:r>
                        <a:rPr lang="en-US" baseline="0" dirty="0" smtClean="0">
                          <a:solidFill>
                            <a:schemeClr val="tx1"/>
                          </a:solidFill>
                        </a:rPr>
                        <a:t>Message</a:t>
                      </a:r>
                      <a:endParaRPr lang="en-US" dirty="0">
                        <a:solidFill>
                          <a:schemeClr val="tx1"/>
                        </a:solidFill>
                      </a:endParaRPr>
                    </a:p>
                  </a:txBody>
                  <a:tcPr anchor="ctr"/>
                </a:tc>
                <a:tc>
                  <a:txBody>
                    <a:bodyPr/>
                    <a:lstStyle/>
                    <a:p>
                      <a:pPr algn="ctr"/>
                      <a:r>
                        <a:rPr lang="en-US" dirty="0" smtClean="0">
                          <a:solidFill>
                            <a:schemeClr val="tx1"/>
                          </a:solidFill>
                        </a:rPr>
                        <a:t>Version A</a:t>
                      </a:r>
                    </a:p>
                    <a:p>
                      <a:pPr algn="ctr"/>
                      <a:r>
                        <a:rPr lang="en-US" sz="1600" dirty="0" smtClean="0">
                          <a:solidFill>
                            <a:schemeClr val="tx1"/>
                          </a:solidFill>
                        </a:rPr>
                        <a:t>(Home)</a:t>
                      </a:r>
                      <a:endParaRPr lang="en-US" sz="1600" dirty="0">
                        <a:solidFill>
                          <a:schemeClr val="tx1"/>
                        </a:solidFill>
                      </a:endParaRPr>
                    </a:p>
                  </a:txBody>
                  <a:tcPr anchor="ctr"/>
                </a:tc>
                <a:tc>
                  <a:txBody>
                    <a:bodyPr/>
                    <a:lstStyle/>
                    <a:p>
                      <a:pPr algn="ctr"/>
                      <a:r>
                        <a:rPr lang="en-US" dirty="0" smtClean="0">
                          <a:solidFill>
                            <a:schemeClr val="tx1"/>
                          </a:solidFill>
                        </a:rPr>
                        <a:t>Version B</a:t>
                      </a:r>
                    </a:p>
                    <a:p>
                      <a:pPr algn="ctr"/>
                      <a:r>
                        <a:rPr lang="en-US" sz="1600" dirty="0" smtClean="0">
                          <a:solidFill>
                            <a:schemeClr val="tx1"/>
                          </a:solidFill>
                        </a:rPr>
                        <a:t>(Grandparents’ House)</a:t>
                      </a:r>
                      <a:endParaRPr lang="en-US" sz="1600" dirty="0">
                        <a:solidFill>
                          <a:schemeClr val="tx1"/>
                        </a:solidFill>
                      </a:endParaRPr>
                    </a:p>
                  </a:txBody>
                  <a:tcPr anchor="ctr"/>
                </a:tc>
              </a:tr>
              <a:tr h="370840">
                <a:tc>
                  <a:txBody>
                    <a:bodyPr/>
                    <a:lstStyle/>
                    <a:p>
                      <a:pPr algn="l" fontAlgn="b"/>
                      <a:r>
                        <a:rPr lang="en-US" sz="1800" b="0" i="0" u="none" strike="noStrike" dirty="0" smtClean="0">
                          <a:solidFill>
                            <a:srgbClr val="000000"/>
                          </a:solidFill>
                          <a:effectLst/>
                          <a:latin typeface="+mn-lt"/>
                        </a:rPr>
                        <a:t>#1: Sweet drinks have lots of sugar</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a:rPr>
                        <a:t>20%</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smtClean="0">
                          <a:solidFill>
                            <a:schemeClr val="tx1"/>
                          </a:solidFill>
                          <a:effectLst/>
                          <a:latin typeface="Calibri"/>
                        </a:rPr>
                        <a:t>40%</a:t>
                      </a:r>
                      <a:endParaRPr lang="en-US" sz="1800" b="0" i="0" u="none" strike="noStrike" dirty="0">
                        <a:solidFill>
                          <a:schemeClr val="tx1"/>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#2: </a:t>
                      </a:r>
                      <a:r>
                        <a:rPr lang="en-US" sz="1800" b="0" i="0" u="none" strike="noStrike" dirty="0">
                          <a:solidFill>
                            <a:srgbClr val="000000"/>
                          </a:solidFill>
                          <a:effectLst/>
                          <a:latin typeface="+mn-lt"/>
                        </a:rPr>
                        <a:t>Sugar is </a:t>
                      </a:r>
                      <a:r>
                        <a:rPr lang="en-US" sz="1800" b="0" i="0" u="none" strike="noStrike" dirty="0" smtClean="0">
                          <a:solidFill>
                            <a:srgbClr val="000000"/>
                          </a:solidFill>
                          <a:effectLst/>
                          <a:latin typeface="+mn-lt"/>
                        </a:rPr>
                        <a:t>bad for children’s health</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smtClean="0">
                          <a:solidFill>
                            <a:schemeClr val="tx1"/>
                          </a:solidFill>
                          <a:effectLst/>
                          <a:latin typeface="Calibri"/>
                        </a:rPr>
                        <a:t>20%</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smtClean="0">
                          <a:solidFill>
                            <a:schemeClr val="tx1"/>
                          </a:solidFill>
                          <a:effectLst/>
                          <a:latin typeface="Calibri"/>
                        </a:rPr>
                        <a:t>20%</a:t>
                      </a:r>
                      <a:endParaRPr lang="en-US" sz="1800" b="0" i="0" u="none" strike="noStrike" dirty="0">
                        <a:solidFill>
                          <a:schemeClr val="tx1"/>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#3: Drink mostly water and not SSBs</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dirty="0" smtClean="0">
                          <a:solidFill>
                            <a:srgbClr val="FF0000"/>
                          </a:solidFill>
                          <a:effectLst/>
                          <a:latin typeface="Calibri"/>
                        </a:rPr>
                        <a:t>53%</a:t>
                      </a:r>
                      <a:endParaRPr lang="en-US" sz="1800" b="0" i="0" u="none" strike="noStrike" dirty="0">
                        <a:solidFill>
                          <a:srgbClr val="FF0000"/>
                        </a:solidFill>
                        <a:effectLst/>
                        <a:latin typeface="Calibri"/>
                      </a:endParaRPr>
                    </a:p>
                  </a:txBody>
                  <a:tcPr marL="7620" marR="7620" marT="7620" marB="0" anchor="ctr"/>
                </a:tc>
                <a:tc>
                  <a:txBody>
                    <a:bodyPr/>
                    <a:lstStyle/>
                    <a:p>
                      <a:pPr algn="r" fontAlgn="b"/>
                      <a:r>
                        <a:rPr lang="en-US" sz="1800" b="0" i="0" u="none" strike="noStrike" dirty="0" smtClean="0">
                          <a:solidFill>
                            <a:srgbClr val="FF0000"/>
                          </a:solidFill>
                          <a:effectLst/>
                          <a:latin typeface="Calibri"/>
                        </a:rPr>
                        <a:t>58%</a:t>
                      </a:r>
                      <a:endParaRPr lang="en-US" sz="1800" b="0" i="0" u="none" strike="noStrike" dirty="0">
                        <a:solidFill>
                          <a:srgbClr val="FF0000"/>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#4: Drink no more than 1 glass </a:t>
                      </a:r>
                      <a:r>
                        <a:rPr lang="en-US" sz="1800" b="0" i="0" u="none" strike="noStrike" dirty="0">
                          <a:solidFill>
                            <a:srgbClr val="000000"/>
                          </a:solidFill>
                          <a:effectLst/>
                          <a:latin typeface="+mn-lt"/>
                        </a:rPr>
                        <a:t>of </a:t>
                      </a:r>
                      <a:r>
                        <a:rPr lang="en-US" sz="1800" b="0" i="0" u="none" strike="noStrike" dirty="0" smtClean="0">
                          <a:solidFill>
                            <a:srgbClr val="000000"/>
                          </a:solidFill>
                          <a:effectLst/>
                          <a:latin typeface="+mn-lt"/>
                        </a:rPr>
                        <a:t>juice per day</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smtClean="0">
                          <a:solidFill>
                            <a:schemeClr val="tx1"/>
                          </a:solidFill>
                          <a:effectLst/>
                          <a:latin typeface="Calibri"/>
                        </a:rPr>
                        <a:t>23%</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smtClean="0">
                          <a:solidFill>
                            <a:schemeClr val="tx1"/>
                          </a:solidFill>
                          <a:effectLst/>
                          <a:latin typeface="Calibri"/>
                        </a:rPr>
                        <a:t>18%</a:t>
                      </a:r>
                      <a:endParaRPr lang="en-US" sz="1800" b="0" i="0" u="none" strike="noStrike" dirty="0">
                        <a:solidFill>
                          <a:schemeClr val="tx1"/>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#5: Drink no more than 2 glasses </a:t>
                      </a:r>
                      <a:r>
                        <a:rPr lang="en-US" sz="1800" b="0" i="0" u="none" strike="noStrike" dirty="0">
                          <a:solidFill>
                            <a:srgbClr val="000000"/>
                          </a:solidFill>
                          <a:effectLst/>
                          <a:latin typeface="+mn-lt"/>
                        </a:rPr>
                        <a:t>of </a:t>
                      </a:r>
                      <a:r>
                        <a:rPr lang="en-US" sz="1800" b="0" i="0" u="none" strike="noStrike" dirty="0" smtClean="0">
                          <a:solidFill>
                            <a:srgbClr val="000000"/>
                          </a:solidFill>
                          <a:effectLst/>
                          <a:latin typeface="+mn-lt"/>
                        </a:rPr>
                        <a:t>milk per day</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smtClean="0">
                          <a:solidFill>
                            <a:schemeClr val="tx1"/>
                          </a:solidFill>
                          <a:effectLst/>
                          <a:latin typeface="Calibri"/>
                        </a:rPr>
                        <a:t>33%</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dirty="0" smtClean="0">
                          <a:solidFill>
                            <a:schemeClr val="tx1"/>
                          </a:solidFill>
                          <a:effectLst/>
                          <a:latin typeface="Calibri"/>
                        </a:rPr>
                        <a:t>28%</a:t>
                      </a:r>
                      <a:endParaRPr lang="en-US" sz="1800" b="0" i="0" u="none" strike="noStrike" dirty="0">
                        <a:solidFill>
                          <a:schemeClr val="tx1"/>
                        </a:solidFill>
                        <a:effectLst/>
                        <a:latin typeface="Calibri"/>
                      </a:endParaRPr>
                    </a:p>
                  </a:txBody>
                  <a:tcPr marL="7620" marR="7620" marT="7620" marB="0" anchor="ctr"/>
                </a:tc>
              </a:tr>
            </a:tbl>
          </a:graphicData>
        </a:graphic>
      </p:graphicFrame>
    </p:spTree>
    <p:extLst>
      <p:ext uri="{BB962C8B-B14F-4D97-AF65-F5344CB8AC3E}">
        <p14:creationId xmlns:p14="http://schemas.microsoft.com/office/powerpoint/2010/main" val="1499452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sz="3600" dirty="0">
                <a:solidFill>
                  <a:prstClr val="white"/>
                </a:solidFill>
              </a:rPr>
              <a:t>Story #1: </a:t>
            </a:r>
            <a:r>
              <a:rPr lang="en-US" sz="3600" dirty="0" smtClean="0">
                <a:solidFill>
                  <a:schemeClr val="bg1"/>
                </a:solidFill>
              </a:rPr>
              <a:t>Recall of Nutrition Messages</a:t>
            </a:r>
            <a:endParaRPr lang="en-US" sz="36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8984874"/>
              </p:ext>
            </p:extLst>
          </p:nvPr>
        </p:nvGraphicFramePr>
        <p:xfrm>
          <a:off x="304800" y="1828800"/>
          <a:ext cx="8534400" cy="2707640"/>
        </p:xfrm>
        <a:graphic>
          <a:graphicData uri="http://schemas.openxmlformats.org/drawingml/2006/table">
            <a:tbl>
              <a:tblPr firstRow="1" bandRow="1">
                <a:tableStyleId>{5C22544A-7EE6-4342-B048-85BDC9FD1C3A}</a:tableStyleId>
              </a:tblPr>
              <a:tblGrid>
                <a:gridCol w="5043055"/>
                <a:gridCol w="1706880"/>
                <a:gridCol w="1784465"/>
              </a:tblGrid>
              <a:tr h="370840">
                <a:tc>
                  <a:txBody>
                    <a:bodyPr/>
                    <a:lstStyle/>
                    <a:p>
                      <a:r>
                        <a:rPr lang="en-US" baseline="0" dirty="0" smtClean="0">
                          <a:solidFill>
                            <a:schemeClr val="tx1"/>
                          </a:solidFill>
                        </a:rPr>
                        <a:t>Message</a:t>
                      </a:r>
                      <a:endParaRPr lang="en-US" dirty="0">
                        <a:solidFill>
                          <a:schemeClr val="tx1"/>
                        </a:solidFill>
                      </a:endParaRPr>
                    </a:p>
                  </a:txBody>
                  <a:tcPr anchor="ctr"/>
                </a:tc>
                <a:tc>
                  <a:txBody>
                    <a:bodyPr/>
                    <a:lstStyle/>
                    <a:p>
                      <a:pPr algn="ctr"/>
                      <a:r>
                        <a:rPr lang="en-US" dirty="0" smtClean="0">
                          <a:solidFill>
                            <a:schemeClr val="tx1"/>
                          </a:solidFill>
                        </a:rPr>
                        <a:t>Version A</a:t>
                      </a:r>
                    </a:p>
                    <a:p>
                      <a:pPr algn="ctr"/>
                      <a:r>
                        <a:rPr lang="en-US" sz="1600" dirty="0" smtClean="0">
                          <a:solidFill>
                            <a:schemeClr val="tx1"/>
                          </a:solidFill>
                        </a:rPr>
                        <a:t>(Home)</a:t>
                      </a:r>
                      <a:endParaRPr lang="en-US" sz="1600" dirty="0">
                        <a:solidFill>
                          <a:schemeClr val="tx1"/>
                        </a:solidFill>
                      </a:endParaRPr>
                    </a:p>
                  </a:txBody>
                  <a:tcPr anchor="ctr"/>
                </a:tc>
                <a:tc>
                  <a:txBody>
                    <a:bodyPr/>
                    <a:lstStyle/>
                    <a:p>
                      <a:pPr algn="ctr"/>
                      <a:r>
                        <a:rPr lang="en-US" dirty="0" smtClean="0">
                          <a:solidFill>
                            <a:schemeClr val="tx1"/>
                          </a:solidFill>
                        </a:rPr>
                        <a:t>Version B</a:t>
                      </a:r>
                    </a:p>
                    <a:p>
                      <a:pPr algn="ctr"/>
                      <a:r>
                        <a:rPr lang="en-US" sz="1600" dirty="0" smtClean="0">
                          <a:solidFill>
                            <a:schemeClr val="tx1"/>
                          </a:solidFill>
                        </a:rPr>
                        <a:t>(Grandparents’ House)</a:t>
                      </a:r>
                      <a:endParaRPr lang="en-US" sz="1600" dirty="0">
                        <a:solidFill>
                          <a:schemeClr val="tx1"/>
                        </a:solidFill>
                      </a:endParaRPr>
                    </a:p>
                  </a:txBody>
                  <a:tcPr anchor="ctr"/>
                </a:tc>
              </a:tr>
              <a:tr h="370840">
                <a:tc>
                  <a:txBody>
                    <a:bodyPr/>
                    <a:lstStyle/>
                    <a:p>
                      <a:pPr algn="l" fontAlgn="b"/>
                      <a:r>
                        <a:rPr lang="en-US" sz="1800" b="0" i="0" u="none" strike="noStrike" dirty="0" smtClean="0">
                          <a:solidFill>
                            <a:srgbClr val="000000"/>
                          </a:solidFill>
                          <a:effectLst/>
                          <a:latin typeface="+mn-lt"/>
                        </a:rPr>
                        <a:t>#1: Sweet drinks have lots of sugar</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a:rPr>
                        <a:t>20%</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dirty="0" smtClean="0">
                          <a:solidFill>
                            <a:srgbClr val="FF0000"/>
                          </a:solidFill>
                          <a:effectLst/>
                          <a:latin typeface="Calibri"/>
                        </a:rPr>
                        <a:t>40%</a:t>
                      </a:r>
                      <a:endParaRPr lang="en-US" sz="1800" b="0" i="0" u="none" strike="noStrike" dirty="0">
                        <a:solidFill>
                          <a:srgbClr val="FF0000"/>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#2: </a:t>
                      </a:r>
                      <a:r>
                        <a:rPr lang="en-US" sz="1800" b="0" i="0" u="none" strike="noStrike" dirty="0">
                          <a:solidFill>
                            <a:srgbClr val="000000"/>
                          </a:solidFill>
                          <a:effectLst/>
                          <a:latin typeface="+mn-lt"/>
                        </a:rPr>
                        <a:t>Sugar is </a:t>
                      </a:r>
                      <a:r>
                        <a:rPr lang="en-US" sz="1800" b="0" i="0" u="none" strike="noStrike" dirty="0" smtClean="0">
                          <a:solidFill>
                            <a:srgbClr val="000000"/>
                          </a:solidFill>
                          <a:effectLst/>
                          <a:latin typeface="+mn-lt"/>
                        </a:rPr>
                        <a:t>bad for children’s health</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a:rPr>
                        <a:t>20%</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smtClean="0">
                          <a:solidFill>
                            <a:schemeClr val="tx1"/>
                          </a:solidFill>
                          <a:effectLst/>
                          <a:latin typeface="Calibri"/>
                        </a:rPr>
                        <a:t>20%</a:t>
                      </a:r>
                      <a:endParaRPr lang="en-US" sz="1800" b="0" i="0" u="none" strike="noStrike" dirty="0">
                        <a:solidFill>
                          <a:schemeClr val="tx1"/>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#3: Drink mostly water and not SSBs</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a:rPr>
                        <a:t>53%</a:t>
                      </a:r>
                      <a:endParaRPr lang="en-US" sz="1800" b="0" i="0" u="none" strike="noStrike" dirty="0">
                        <a:solidFill>
                          <a:schemeClr val="tx1"/>
                        </a:solidFill>
                        <a:effectLst/>
                        <a:latin typeface="Calibri"/>
                      </a:endParaRPr>
                    </a:p>
                  </a:txBody>
                  <a:tcPr marL="7620" marR="7620" marT="7620" marB="0" anchor="ctr"/>
                </a:tc>
                <a:tc>
                  <a:txBody>
                    <a:bodyPr/>
                    <a:lstStyle/>
                    <a:p>
                      <a:pPr algn="r" fontAlgn="b"/>
                      <a:r>
                        <a:rPr lang="en-US" sz="1800" b="0" i="0" u="none" strike="noStrike" dirty="0" smtClean="0">
                          <a:solidFill>
                            <a:srgbClr val="FF0000"/>
                          </a:solidFill>
                          <a:effectLst/>
                          <a:latin typeface="Calibri"/>
                        </a:rPr>
                        <a:t>58%</a:t>
                      </a:r>
                      <a:endParaRPr lang="en-US" sz="1800" b="0" i="0" u="none" strike="noStrike" dirty="0">
                        <a:solidFill>
                          <a:srgbClr val="FF0000"/>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#4: Drink no more than 1 glass </a:t>
                      </a:r>
                      <a:r>
                        <a:rPr lang="en-US" sz="1800" b="0" i="0" u="none" strike="noStrike" dirty="0">
                          <a:solidFill>
                            <a:srgbClr val="000000"/>
                          </a:solidFill>
                          <a:effectLst/>
                          <a:latin typeface="+mn-lt"/>
                        </a:rPr>
                        <a:t>of </a:t>
                      </a:r>
                      <a:r>
                        <a:rPr lang="en-US" sz="1800" b="0" i="0" u="none" strike="noStrike" dirty="0" smtClean="0">
                          <a:solidFill>
                            <a:srgbClr val="000000"/>
                          </a:solidFill>
                          <a:effectLst/>
                          <a:latin typeface="+mn-lt"/>
                        </a:rPr>
                        <a:t>juice per day</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dirty="0" smtClean="0">
                          <a:solidFill>
                            <a:srgbClr val="FF0000"/>
                          </a:solidFill>
                          <a:effectLst/>
                          <a:latin typeface="Calibri"/>
                        </a:rPr>
                        <a:t>23%</a:t>
                      </a:r>
                      <a:endParaRPr lang="en-US" sz="1800" b="0" i="0" u="none" strike="noStrike" dirty="0">
                        <a:solidFill>
                          <a:srgbClr val="FF0000"/>
                        </a:solidFill>
                        <a:effectLst/>
                        <a:latin typeface="Calibri"/>
                      </a:endParaRPr>
                    </a:p>
                  </a:txBody>
                  <a:tcPr marL="7620" marR="7620" marT="7620" marB="0" anchor="ctr"/>
                </a:tc>
                <a:tc>
                  <a:txBody>
                    <a:bodyPr/>
                    <a:lstStyle/>
                    <a:p>
                      <a:pPr algn="r" fontAlgn="b"/>
                      <a:r>
                        <a:rPr lang="en-US" sz="1800" b="0" i="0" u="none" strike="noStrike" smtClean="0">
                          <a:solidFill>
                            <a:schemeClr val="tx1"/>
                          </a:solidFill>
                          <a:effectLst/>
                          <a:latin typeface="Calibri"/>
                        </a:rPr>
                        <a:t>18%</a:t>
                      </a:r>
                      <a:endParaRPr lang="en-US" sz="1800" b="0" i="0" u="none" strike="noStrike" dirty="0">
                        <a:solidFill>
                          <a:schemeClr val="tx1"/>
                        </a:solidFill>
                        <a:effectLst/>
                        <a:latin typeface="Calibri"/>
                      </a:endParaRPr>
                    </a:p>
                  </a:txBody>
                  <a:tcPr marL="7620" marR="7620" marT="7620" marB="0" anchor="ctr"/>
                </a:tc>
              </a:tr>
              <a:tr h="370840">
                <a:tc>
                  <a:txBody>
                    <a:bodyPr/>
                    <a:lstStyle/>
                    <a:p>
                      <a:pPr algn="l" fontAlgn="b"/>
                      <a:r>
                        <a:rPr lang="en-US" sz="1800" b="0" i="0" u="none" strike="noStrike" dirty="0" smtClean="0">
                          <a:solidFill>
                            <a:srgbClr val="000000"/>
                          </a:solidFill>
                          <a:effectLst/>
                          <a:latin typeface="+mn-lt"/>
                        </a:rPr>
                        <a:t>#5: Drink no more than 2 glasses </a:t>
                      </a:r>
                      <a:r>
                        <a:rPr lang="en-US" sz="1800" b="0" i="0" u="none" strike="noStrike" dirty="0">
                          <a:solidFill>
                            <a:srgbClr val="000000"/>
                          </a:solidFill>
                          <a:effectLst/>
                          <a:latin typeface="+mn-lt"/>
                        </a:rPr>
                        <a:t>of </a:t>
                      </a:r>
                      <a:r>
                        <a:rPr lang="en-US" sz="1800" b="0" i="0" u="none" strike="noStrike" dirty="0" smtClean="0">
                          <a:solidFill>
                            <a:srgbClr val="000000"/>
                          </a:solidFill>
                          <a:effectLst/>
                          <a:latin typeface="+mn-lt"/>
                        </a:rPr>
                        <a:t>milk per day</a:t>
                      </a:r>
                      <a:endParaRPr lang="en-US" sz="1800" b="0" i="0" u="none" strike="noStrike" dirty="0">
                        <a:solidFill>
                          <a:srgbClr val="000000"/>
                        </a:solidFill>
                        <a:effectLst/>
                        <a:latin typeface="+mn-lt"/>
                      </a:endParaRPr>
                    </a:p>
                  </a:txBody>
                  <a:tcPr marL="7620" marR="7620" marT="7620" marB="0" anchor="ctr"/>
                </a:tc>
                <a:tc>
                  <a:txBody>
                    <a:bodyPr/>
                    <a:lstStyle/>
                    <a:p>
                      <a:pPr algn="r" fontAlgn="b"/>
                      <a:r>
                        <a:rPr lang="en-US" sz="1800" b="0" i="0" u="none" strike="noStrike" dirty="0" smtClean="0">
                          <a:solidFill>
                            <a:srgbClr val="FF0000"/>
                          </a:solidFill>
                          <a:effectLst/>
                          <a:latin typeface="Calibri"/>
                        </a:rPr>
                        <a:t>33%</a:t>
                      </a:r>
                      <a:endParaRPr lang="en-US" sz="1800" b="0" i="0" u="none" strike="noStrike" dirty="0">
                        <a:solidFill>
                          <a:srgbClr val="FF0000"/>
                        </a:solidFill>
                        <a:effectLst/>
                        <a:latin typeface="Calibri"/>
                      </a:endParaRPr>
                    </a:p>
                  </a:txBody>
                  <a:tcPr marL="7620" marR="7620" marT="7620" marB="0" anchor="ctr"/>
                </a:tc>
                <a:tc>
                  <a:txBody>
                    <a:bodyPr/>
                    <a:lstStyle/>
                    <a:p>
                      <a:pPr algn="r" fontAlgn="b"/>
                      <a:r>
                        <a:rPr lang="en-US" sz="1800" b="0" i="0" u="none" strike="noStrike" dirty="0" smtClean="0">
                          <a:solidFill>
                            <a:schemeClr val="tx1"/>
                          </a:solidFill>
                          <a:effectLst/>
                          <a:latin typeface="Calibri"/>
                        </a:rPr>
                        <a:t>28%</a:t>
                      </a:r>
                      <a:endParaRPr lang="en-US" sz="1800" b="0" i="0" u="none" strike="noStrike" dirty="0">
                        <a:solidFill>
                          <a:schemeClr val="tx1"/>
                        </a:solidFill>
                        <a:effectLst/>
                        <a:latin typeface="Calibri"/>
                      </a:endParaRPr>
                    </a:p>
                  </a:txBody>
                  <a:tcPr marL="7620" marR="7620" marT="7620" marB="0" anchor="ctr"/>
                </a:tc>
              </a:tr>
            </a:tbl>
          </a:graphicData>
        </a:graphic>
      </p:graphicFrame>
    </p:spTree>
    <p:extLst>
      <p:ext uri="{BB962C8B-B14F-4D97-AF65-F5344CB8AC3E}">
        <p14:creationId xmlns:p14="http://schemas.microsoft.com/office/powerpoint/2010/main" val="1499452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Story #2: Limiting TV Watching</a:t>
            </a:r>
            <a:endParaRPr lang="en-US" sz="3600" dirty="0">
              <a:solidFill>
                <a:schemeClr val="bg1"/>
              </a:solidFill>
            </a:endParaRPr>
          </a:p>
        </p:txBody>
      </p:sp>
      <p:sp>
        <p:nvSpPr>
          <p:cNvPr id="3" name="Content Placeholder 2"/>
          <p:cNvSpPr>
            <a:spLocks noGrp="1"/>
          </p:cNvSpPr>
          <p:nvPr>
            <p:ph idx="1"/>
          </p:nvPr>
        </p:nvSpPr>
        <p:spPr>
          <a:xfrm>
            <a:off x="457200" y="1600201"/>
            <a:ext cx="8229600" cy="5105400"/>
          </a:xfrm>
        </p:spPr>
        <p:txBody>
          <a:bodyPr>
            <a:noAutofit/>
          </a:bodyPr>
          <a:lstStyle/>
          <a:p>
            <a:r>
              <a:rPr lang="en-US" sz="2400" dirty="0" smtClean="0"/>
              <a:t>Emotional arousal:</a:t>
            </a:r>
          </a:p>
          <a:p>
            <a:pPr lvl="1"/>
            <a:r>
              <a:rPr lang="en-US" sz="2000" dirty="0" smtClean="0"/>
              <a:t>Version C: High emotional arousal</a:t>
            </a:r>
          </a:p>
          <a:p>
            <a:pPr lvl="1"/>
            <a:r>
              <a:rPr lang="en-US" sz="2000" dirty="0" smtClean="0"/>
              <a:t>Version D: Low emotional arousal</a:t>
            </a:r>
            <a:endParaRPr lang="en-US" sz="2000" dirty="0"/>
          </a:p>
          <a:p>
            <a:pPr marL="438912" lvl="1" indent="-320040">
              <a:spcBef>
                <a:spcPts val="0"/>
              </a:spcBef>
              <a:buClr>
                <a:schemeClr val="accent1"/>
              </a:buClr>
              <a:buSzPct val="80000"/>
              <a:buFont typeface="Wingdings 2"/>
              <a:buChar char=""/>
            </a:pPr>
            <a:r>
              <a:rPr lang="en-US" sz="2400" dirty="0" smtClean="0"/>
              <a:t>Plot:</a:t>
            </a:r>
          </a:p>
          <a:p>
            <a:pPr lvl="1"/>
            <a:r>
              <a:rPr lang="en-US" sz="2000" dirty="0"/>
              <a:t>Crisis: Doctor tells the mother (protagonist) that child is overweight, needs more physical activity, and to turn off the TV</a:t>
            </a:r>
          </a:p>
          <a:p>
            <a:pPr lvl="1"/>
            <a:r>
              <a:rPr lang="en-US" sz="2000" dirty="0"/>
              <a:t>Mother and child return home; child watches TV</a:t>
            </a:r>
          </a:p>
          <a:p>
            <a:pPr lvl="1"/>
            <a:r>
              <a:rPr lang="en-US" sz="2000" dirty="0"/>
              <a:t>Resolution/Action: Mother engages child in fixing lunch; turns off TV</a:t>
            </a:r>
          </a:p>
          <a:p>
            <a:pPr lvl="1"/>
            <a:r>
              <a:rPr lang="en-US" sz="2000" dirty="0"/>
              <a:t>Resolution/Action: Mother engages child in cooking dinner and dancing (TV is never turned on)</a:t>
            </a:r>
          </a:p>
          <a:p>
            <a:pPr lvl="1"/>
            <a:r>
              <a:rPr lang="en-US" sz="2000" dirty="0"/>
              <a:t>Conclusion: Mother plans to go to the library to get cookbooks for kids as an alternative to watching TV</a:t>
            </a:r>
          </a:p>
          <a:p>
            <a:pPr marL="438912" lvl="1" indent="-320040">
              <a:spcBef>
                <a:spcPts val="0"/>
              </a:spcBef>
              <a:buClr>
                <a:schemeClr val="accent1"/>
              </a:buClr>
              <a:buSzPct val="80000"/>
              <a:buFont typeface="Wingdings 2"/>
              <a:buChar char=""/>
            </a:pPr>
            <a:r>
              <a:rPr lang="en-US" sz="2400" dirty="0" smtClean="0"/>
              <a:t>Although </a:t>
            </a:r>
            <a:r>
              <a:rPr lang="en-US" sz="2400" dirty="0"/>
              <a:t>cooking activities are featured, this story does not contain any nutrition </a:t>
            </a:r>
            <a:r>
              <a:rPr lang="en-US" sz="2400" dirty="0" smtClean="0"/>
              <a:t>messages</a:t>
            </a:r>
            <a:endParaRPr lang="en-US" sz="3200" dirty="0" smtClean="0"/>
          </a:p>
        </p:txBody>
      </p:sp>
    </p:spTree>
    <p:extLst>
      <p:ext uri="{BB962C8B-B14F-4D97-AF65-F5344CB8AC3E}">
        <p14:creationId xmlns:p14="http://schemas.microsoft.com/office/powerpoint/2010/main" val="3307486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Story #2: Emotional Arousal </a:t>
            </a:r>
            <a:endParaRPr lang="en-US" sz="3600" dirty="0">
              <a:solidFill>
                <a:schemeClr val="bg1"/>
              </a:solidFill>
            </a:endParaRPr>
          </a:p>
        </p:txBody>
      </p:sp>
      <p:sp>
        <p:nvSpPr>
          <p:cNvPr id="4" name="Text Placeholder 3"/>
          <p:cNvSpPr>
            <a:spLocks noGrp="1"/>
          </p:cNvSpPr>
          <p:nvPr>
            <p:ph type="body" idx="1"/>
          </p:nvPr>
        </p:nvSpPr>
        <p:spPr/>
        <p:txBody>
          <a:bodyPr/>
          <a:lstStyle/>
          <a:p>
            <a:r>
              <a:rPr lang="en-US" cap="none" dirty="0" smtClean="0"/>
              <a:t>Version C (High Emotion)</a:t>
            </a:r>
            <a:endParaRPr lang="en-US" cap="none" dirty="0"/>
          </a:p>
        </p:txBody>
      </p:sp>
      <p:sp>
        <p:nvSpPr>
          <p:cNvPr id="5" name="Content Placeholder 4"/>
          <p:cNvSpPr>
            <a:spLocks noGrp="1"/>
          </p:cNvSpPr>
          <p:nvPr>
            <p:ph sz="half" idx="2"/>
          </p:nvPr>
        </p:nvSpPr>
        <p:spPr/>
        <p:txBody>
          <a:bodyPr>
            <a:normAutofit fontScale="85000" lnSpcReduction="10000"/>
          </a:bodyPr>
          <a:lstStyle/>
          <a:p>
            <a:pPr marL="118872" indent="0">
              <a:buNone/>
            </a:pPr>
            <a:r>
              <a:rPr lang="en-US" dirty="0" smtClean="0"/>
              <a:t>“The </a:t>
            </a:r>
            <a:r>
              <a:rPr lang="en-US" dirty="0"/>
              <a:t>TV sat dark and silent as Daniella’s laughter floated through the kitchen like the sweet smell of the simmering tomatoes and chicken bubbling on the stove.  My heart was as warm as the kitchen as I watched my daughter’s tiny hand fumble with the handle of the long wooden spoon, as she mixed the dressing into our salad. </a:t>
            </a:r>
            <a:r>
              <a:rPr lang="en-US" dirty="0" smtClean="0"/>
              <a:t> I </a:t>
            </a:r>
            <a:r>
              <a:rPr lang="en-US" dirty="0"/>
              <a:t>thought about how worried I felt this morning. </a:t>
            </a:r>
            <a:r>
              <a:rPr lang="en-US" dirty="0" smtClean="0"/>
              <a:t> Now</a:t>
            </a:r>
            <a:r>
              <a:rPr lang="en-US" dirty="0"/>
              <a:t>, it felt like I could finally catch my </a:t>
            </a:r>
            <a:r>
              <a:rPr lang="en-US" dirty="0" smtClean="0"/>
              <a:t>breath …”</a:t>
            </a:r>
            <a:endParaRPr lang="en-US" dirty="0"/>
          </a:p>
        </p:txBody>
      </p:sp>
      <p:sp>
        <p:nvSpPr>
          <p:cNvPr id="6" name="Text Placeholder 5"/>
          <p:cNvSpPr>
            <a:spLocks noGrp="1"/>
          </p:cNvSpPr>
          <p:nvPr>
            <p:ph type="body" sz="quarter" idx="3"/>
          </p:nvPr>
        </p:nvSpPr>
        <p:spPr/>
        <p:txBody>
          <a:bodyPr/>
          <a:lstStyle/>
          <a:p>
            <a:r>
              <a:rPr lang="en-US" cap="none" dirty="0" smtClean="0"/>
              <a:t>Version D (Low Emotion)</a:t>
            </a:r>
            <a:endParaRPr lang="en-US" cap="none" dirty="0"/>
          </a:p>
        </p:txBody>
      </p:sp>
      <p:sp>
        <p:nvSpPr>
          <p:cNvPr id="7" name="Content Placeholder 6"/>
          <p:cNvSpPr>
            <a:spLocks noGrp="1"/>
          </p:cNvSpPr>
          <p:nvPr>
            <p:ph sz="quarter" idx="4"/>
          </p:nvPr>
        </p:nvSpPr>
        <p:spPr/>
        <p:txBody>
          <a:bodyPr>
            <a:normAutofit fontScale="77500" lnSpcReduction="20000"/>
          </a:bodyPr>
          <a:lstStyle/>
          <a:p>
            <a:pPr marL="118872" indent="0">
              <a:buNone/>
            </a:pPr>
            <a:r>
              <a:rPr lang="en-US" dirty="0" smtClean="0"/>
              <a:t>“The </a:t>
            </a:r>
            <a:r>
              <a:rPr lang="en-US" dirty="0"/>
              <a:t>TV remained off while Daniella and I made dinner. </a:t>
            </a:r>
            <a:r>
              <a:rPr lang="en-US" dirty="0" smtClean="0"/>
              <a:t> Daniella </a:t>
            </a:r>
            <a:r>
              <a:rPr lang="en-US" dirty="0"/>
              <a:t>mixed the dressing into our salad, as I stirred the tomatoes and chicken on the stove. </a:t>
            </a:r>
            <a:r>
              <a:rPr lang="en-US" dirty="0" smtClean="0"/>
              <a:t> When </a:t>
            </a:r>
            <a:r>
              <a:rPr lang="en-US" dirty="0"/>
              <a:t>Daniella was finished, she hopped off of the stool, and asked if she could wash her hands. </a:t>
            </a:r>
            <a:r>
              <a:rPr lang="en-US" dirty="0" smtClean="0"/>
              <a:t> I </a:t>
            </a:r>
            <a:r>
              <a:rPr lang="en-US" dirty="0"/>
              <a:t>picked her up and we leaned over the kitchen sink and washed traces of salad dressing from Daniella’s hands. </a:t>
            </a:r>
            <a:r>
              <a:rPr lang="en-US" dirty="0" smtClean="0"/>
              <a:t> Daniella </a:t>
            </a:r>
            <a:r>
              <a:rPr lang="en-US" dirty="0"/>
              <a:t>dried her hands while I seasoned the food in the pot</a:t>
            </a:r>
            <a:r>
              <a:rPr lang="en-US" dirty="0" smtClean="0"/>
              <a:t>.  </a:t>
            </a:r>
            <a:r>
              <a:rPr lang="en-US" dirty="0"/>
              <a:t>As I tasted the sauce, I thought about her doctor’s appointment earlier this </a:t>
            </a:r>
            <a:r>
              <a:rPr lang="en-US" dirty="0" smtClean="0"/>
              <a:t>morning …"</a:t>
            </a:r>
            <a:endParaRPr lang="en-US" dirty="0"/>
          </a:p>
        </p:txBody>
      </p:sp>
    </p:spTree>
    <p:extLst>
      <p:ext uri="{BB962C8B-B14F-4D97-AF65-F5344CB8AC3E}">
        <p14:creationId xmlns:p14="http://schemas.microsoft.com/office/powerpoint/2010/main" val="629477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Story #2: Limiting TV Messages</a:t>
            </a:r>
            <a:endParaRPr lang="en-US" sz="3600" dirty="0">
              <a:solidFill>
                <a:schemeClr val="bg1"/>
              </a:solidFill>
            </a:endParaRPr>
          </a:p>
        </p:txBody>
      </p:sp>
      <p:sp>
        <p:nvSpPr>
          <p:cNvPr id="3" name="Content Placeholder 2"/>
          <p:cNvSpPr>
            <a:spLocks noGrp="1"/>
          </p:cNvSpPr>
          <p:nvPr>
            <p:ph idx="1"/>
          </p:nvPr>
        </p:nvSpPr>
        <p:spPr>
          <a:xfrm>
            <a:off x="304800" y="1600200"/>
            <a:ext cx="8610600" cy="5105399"/>
          </a:xfrm>
        </p:spPr>
        <p:txBody>
          <a:bodyPr>
            <a:noAutofit/>
          </a:bodyPr>
          <a:lstStyle/>
          <a:p>
            <a:r>
              <a:rPr lang="en-US" sz="2000" dirty="0"/>
              <a:t>“… This morning, at Daniella’s yearly check-up, </a:t>
            </a:r>
            <a:r>
              <a:rPr lang="en-US" sz="2000" b="1" dirty="0">
                <a:solidFill>
                  <a:srgbClr val="0070C0"/>
                </a:solidFill>
              </a:rPr>
              <a:t>the doctor told me that Daniella was too heavy for her </a:t>
            </a:r>
            <a:r>
              <a:rPr lang="en-US" sz="2000" b="1" dirty="0" smtClean="0">
                <a:solidFill>
                  <a:srgbClr val="0070C0"/>
                </a:solidFill>
              </a:rPr>
              <a:t>age </a:t>
            </a:r>
            <a:r>
              <a:rPr lang="en-US" sz="2000" dirty="0" smtClean="0"/>
              <a:t>… Daniella </a:t>
            </a:r>
            <a:r>
              <a:rPr lang="en-US" sz="2000" dirty="0"/>
              <a:t>may have a little extra weight on her, but she’s only four. </a:t>
            </a:r>
            <a:r>
              <a:rPr lang="en-US" sz="2000" dirty="0" smtClean="0"/>
              <a:t> Once </a:t>
            </a:r>
            <a:r>
              <a:rPr lang="en-US" sz="2000" dirty="0"/>
              <a:t>she gets older and taller, she will slim down. </a:t>
            </a:r>
            <a:r>
              <a:rPr lang="en-US" sz="2000" dirty="0" smtClean="0"/>
              <a:t> She’s </a:t>
            </a:r>
            <a:r>
              <a:rPr lang="en-US" sz="2000" dirty="0"/>
              <a:t>a strong and healthy little girl. </a:t>
            </a:r>
            <a:r>
              <a:rPr lang="en-US" sz="2000" dirty="0" smtClean="0"/>
              <a:t> That’s </a:t>
            </a:r>
            <a:r>
              <a:rPr lang="en-US" sz="2000" dirty="0"/>
              <a:t>how kids should be</a:t>
            </a:r>
            <a:r>
              <a:rPr lang="en-US" sz="2000" dirty="0" smtClean="0"/>
              <a:t>.  </a:t>
            </a:r>
            <a:r>
              <a:rPr lang="en-US" sz="2000" dirty="0"/>
              <a:t>I don’t want anyone thinking that my kids don’t have enough to eat. </a:t>
            </a:r>
            <a:r>
              <a:rPr lang="en-US" sz="2000" dirty="0" smtClean="0"/>
              <a:t> Dr</a:t>
            </a:r>
            <a:r>
              <a:rPr lang="en-US" sz="2000" dirty="0"/>
              <a:t>. Gonzales said </a:t>
            </a:r>
            <a:r>
              <a:rPr lang="en-US" sz="2000" b="1" dirty="0">
                <a:solidFill>
                  <a:srgbClr val="7030A0"/>
                </a:solidFill>
              </a:rPr>
              <a:t>one way to get Daniella to be more </a:t>
            </a:r>
            <a:r>
              <a:rPr lang="en-US" sz="2000" b="1" dirty="0" smtClean="0">
                <a:solidFill>
                  <a:srgbClr val="7030A0"/>
                </a:solidFill>
              </a:rPr>
              <a:t>active </a:t>
            </a:r>
            <a:r>
              <a:rPr lang="en-US" sz="2000" dirty="0"/>
              <a:t>was </a:t>
            </a:r>
            <a:r>
              <a:rPr lang="en-US" sz="2000" b="1" dirty="0">
                <a:solidFill>
                  <a:schemeClr val="accent6"/>
                </a:solidFill>
              </a:rPr>
              <a:t>turning off the </a:t>
            </a:r>
            <a:r>
              <a:rPr lang="en-US" sz="2000" b="1" dirty="0" smtClean="0">
                <a:solidFill>
                  <a:schemeClr val="accent6"/>
                </a:solidFill>
              </a:rPr>
              <a:t>TV</a:t>
            </a:r>
            <a:r>
              <a:rPr lang="en-US" sz="2000" dirty="0" smtClean="0"/>
              <a:t>.  That’s </a:t>
            </a:r>
            <a:r>
              <a:rPr lang="en-US" sz="2000" dirty="0"/>
              <a:t>easy for him to say. </a:t>
            </a:r>
            <a:r>
              <a:rPr lang="en-US" sz="2000" dirty="0" smtClean="0"/>
              <a:t> He </a:t>
            </a:r>
            <a:r>
              <a:rPr lang="en-US" sz="2000" dirty="0"/>
              <a:t>doesn’t live in my neighborhood. Keeping her inside means keeping her safe. </a:t>
            </a:r>
            <a:r>
              <a:rPr lang="en-US" sz="2000" dirty="0" smtClean="0"/>
              <a:t> Besides</a:t>
            </a:r>
            <a:r>
              <a:rPr lang="en-US" sz="2000" dirty="0"/>
              <a:t>, between my two kids and my husband, sometimes putting them in front of the TV is the only way that I can get things </a:t>
            </a:r>
            <a:r>
              <a:rPr lang="en-US" sz="2000" dirty="0" smtClean="0"/>
              <a:t>done … When </a:t>
            </a:r>
            <a:r>
              <a:rPr lang="en-US" sz="2000" dirty="0"/>
              <a:t>we got home, Daniella sat down to watch cartoons. </a:t>
            </a:r>
            <a:r>
              <a:rPr lang="en-US" sz="2000" dirty="0" smtClean="0"/>
              <a:t> </a:t>
            </a:r>
            <a:r>
              <a:rPr lang="en-US" sz="2000" b="1" dirty="0" smtClean="0">
                <a:solidFill>
                  <a:srgbClr val="FF9933"/>
                </a:solidFill>
              </a:rPr>
              <a:t>The </a:t>
            </a:r>
            <a:r>
              <a:rPr lang="en-US" sz="2000" b="1" dirty="0">
                <a:solidFill>
                  <a:srgbClr val="FF9933"/>
                </a:solidFill>
              </a:rPr>
              <a:t>Dr.'s words buzzed around in my head like a mosquito - risks, diabetes, high blood </a:t>
            </a:r>
            <a:r>
              <a:rPr lang="en-US" sz="2000" b="1" dirty="0" smtClean="0">
                <a:solidFill>
                  <a:srgbClr val="FF9933"/>
                </a:solidFill>
              </a:rPr>
              <a:t>pressure</a:t>
            </a:r>
            <a:r>
              <a:rPr lang="en-US" sz="2000" b="1" dirty="0">
                <a:solidFill>
                  <a:srgbClr val="FF9933"/>
                </a:solidFill>
              </a:rPr>
              <a:t> </a:t>
            </a:r>
            <a:r>
              <a:rPr lang="en-US" sz="2000" dirty="0" smtClean="0"/>
              <a:t>…”</a:t>
            </a:r>
          </a:p>
        </p:txBody>
      </p:sp>
    </p:spTree>
    <p:extLst>
      <p:ext uri="{BB962C8B-B14F-4D97-AF65-F5344CB8AC3E}">
        <p14:creationId xmlns:p14="http://schemas.microsoft.com/office/powerpoint/2010/main" val="1364438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Story #2: Action</a:t>
            </a:r>
            <a:endParaRPr lang="en-US" sz="3600" dirty="0">
              <a:solidFill>
                <a:schemeClr val="bg1"/>
              </a:solidFill>
            </a:endParaRPr>
          </a:p>
        </p:txBody>
      </p:sp>
      <p:sp>
        <p:nvSpPr>
          <p:cNvPr id="3" name="Content Placeholder 2"/>
          <p:cNvSpPr>
            <a:spLocks noGrp="1"/>
          </p:cNvSpPr>
          <p:nvPr>
            <p:ph idx="1"/>
          </p:nvPr>
        </p:nvSpPr>
        <p:spPr>
          <a:xfrm>
            <a:off x="304800" y="1600200"/>
            <a:ext cx="8534400" cy="5105399"/>
          </a:xfrm>
        </p:spPr>
        <p:txBody>
          <a:bodyPr>
            <a:noAutofit/>
          </a:bodyPr>
          <a:lstStyle/>
          <a:p>
            <a:r>
              <a:rPr lang="en-US" sz="2000" dirty="0"/>
              <a:t>“… As I started making her lunch, she turned from her cartoons and asked if she could help me. </a:t>
            </a:r>
            <a:r>
              <a:rPr lang="en-US" sz="2000" dirty="0" smtClean="0"/>
              <a:t> My </a:t>
            </a:r>
            <a:r>
              <a:rPr lang="en-US" sz="2000" dirty="0"/>
              <a:t>usual answer would be no. </a:t>
            </a:r>
            <a:r>
              <a:rPr lang="en-US" sz="2000" dirty="0" smtClean="0"/>
              <a:t> I </a:t>
            </a:r>
            <a:r>
              <a:rPr lang="en-US" sz="2000" dirty="0"/>
              <a:t>could do it faster and with less of a mess, but this time, I thought, why not? </a:t>
            </a:r>
            <a:r>
              <a:rPr lang="en-US" sz="2000" dirty="0" smtClean="0"/>
              <a:t> </a:t>
            </a:r>
            <a:r>
              <a:rPr lang="en-US" sz="2000" b="1" dirty="0" smtClean="0"/>
              <a:t>I </a:t>
            </a:r>
            <a:r>
              <a:rPr lang="en-US" sz="2000" b="1" dirty="0"/>
              <a:t>clicked off the TV, got a butter knife, and me and Daniella set out to see who could make the best peanut butter and jelly sandwich. </a:t>
            </a:r>
            <a:r>
              <a:rPr lang="en-US" sz="2000" b="1" dirty="0" smtClean="0"/>
              <a:t> </a:t>
            </a:r>
            <a:r>
              <a:rPr lang="en-US" sz="2000" dirty="0" smtClean="0"/>
              <a:t>She </a:t>
            </a:r>
            <a:r>
              <a:rPr lang="en-US" sz="2000" dirty="0"/>
              <a:t>dotted hers with raisins; I added sliced bananas to mine. </a:t>
            </a:r>
            <a:r>
              <a:rPr lang="en-US" sz="2000" dirty="0" smtClean="0"/>
              <a:t> It </a:t>
            </a:r>
            <a:r>
              <a:rPr lang="en-US" sz="2000" dirty="0"/>
              <a:t>was actually pretty fun. </a:t>
            </a:r>
            <a:r>
              <a:rPr lang="en-US" sz="2000" dirty="0" smtClean="0"/>
              <a:t> So </a:t>
            </a:r>
            <a:r>
              <a:rPr lang="en-US" sz="2000" b="1" dirty="0"/>
              <a:t>tonight, instead of plopping her down in front of the TV while I make dinner, I let Daniella put on her princess dress, turned on the radio, and we swayed to the music like tall grass in a breeze</a:t>
            </a:r>
            <a:r>
              <a:rPr lang="en-US" sz="2000" dirty="0" smtClean="0"/>
              <a:t>.  </a:t>
            </a:r>
            <a:r>
              <a:rPr lang="en-US" sz="2000" dirty="0"/>
              <a:t>I chopped the onions and cilantro. </a:t>
            </a:r>
            <a:r>
              <a:rPr lang="en-US" sz="2000" dirty="0" smtClean="0"/>
              <a:t> Daniella </a:t>
            </a:r>
            <a:r>
              <a:rPr lang="en-US" sz="2000" dirty="0"/>
              <a:t>stood on a stool and tossed them in the pot. </a:t>
            </a:r>
            <a:r>
              <a:rPr lang="en-US" sz="2000" dirty="0" smtClean="0"/>
              <a:t> Princess </a:t>
            </a:r>
            <a:r>
              <a:rPr lang="en-US" sz="2000" dirty="0"/>
              <a:t>Daniella looked at me thoughtfully. </a:t>
            </a:r>
            <a:r>
              <a:rPr lang="en-US" sz="2000" dirty="0" smtClean="0"/>
              <a:t> She </a:t>
            </a:r>
            <a:r>
              <a:rPr lang="en-US" sz="2000" dirty="0"/>
              <a:t>placed one hand on top of mine as I stirred the pot, and the other on her hip - just like me. </a:t>
            </a:r>
            <a:r>
              <a:rPr lang="en-US" sz="2000" dirty="0" smtClean="0"/>
              <a:t> She </a:t>
            </a:r>
            <a:r>
              <a:rPr lang="en-US" sz="2000" dirty="0"/>
              <a:t>hadn’t asked to watch TV since </a:t>
            </a:r>
            <a:r>
              <a:rPr lang="en-US" sz="2000" dirty="0" smtClean="0"/>
              <a:t>lunch </a:t>
            </a:r>
            <a:r>
              <a:rPr lang="en-US" sz="2000" dirty="0"/>
              <a:t>…”</a:t>
            </a:r>
          </a:p>
        </p:txBody>
      </p:sp>
    </p:spTree>
    <p:extLst>
      <p:ext uri="{BB962C8B-B14F-4D97-AF65-F5344CB8AC3E}">
        <p14:creationId xmlns:p14="http://schemas.microsoft.com/office/powerpoint/2010/main" val="2636654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sz="3600" dirty="0">
                <a:solidFill>
                  <a:prstClr val="white"/>
                </a:solidFill>
              </a:rPr>
              <a:t>Story </a:t>
            </a:r>
            <a:r>
              <a:rPr lang="en-US" sz="3600" dirty="0" smtClean="0">
                <a:solidFill>
                  <a:prstClr val="white"/>
                </a:solidFill>
              </a:rPr>
              <a:t>#2: </a:t>
            </a:r>
            <a:r>
              <a:rPr lang="en-US" sz="3600" dirty="0" smtClean="0">
                <a:solidFill>
                  <a:schemeClr val="bg1"/>
                </a:solidFill>
              </a:rPr>
              <a:t>Recall of Limiting TV Messages</a:t>
            </a:r>
            <a:endParaRPr lang="en-US" sz="36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907052"/>
              </p:ext>
            </p:extLst>
          </p:nvPr>
        </p:nvGraphicFramePr>
        <p:xfrm>
          <a:off x="304800" y="1828800"/>
          <a:ext cx="8534400" cy="2092960"/>
        </p:xfrm>
        <a:graphic>
          <a:graphicData uri="http://schemas.openxmlformats.org/drawingml/2006/table">
            <a:tbl>
              <a:tblPr firstRow="1" bandRow="1">
                <a:tableStyleId>{5C22544A-7EE6-4342-B048-85BDC9FD1C3A}</a:tableStyleId>
              </a:tblPr>
              <a:tblGrid>
                <a:gridCol w="5181600"/>
                <a:gridCol w="1676400"/>
                <a:gridCol w="1676400"/>
              </a:tblGrid>
              <a:tr h="370840">
                <a:tc>
                  <a:txBody>
                    <a:bodyPr/>
                    <a:lstStyle/>
                    <a:p>
                      <a:r>
                        <a:rPr lang="en-US" baseline="0" dirty="0" smtClean="0">
                          <a:solidFill>
                            <a:schemeClr val="tx1"/>
                          </a:solidFill>
                        </a:rPr>
                        <a:t>Message</a:t>
                      </a:r>
                      <a:endParaRPr lang="en-US" dirty="0">
                        <a:solidFill>
                          <a:schemeClr val="tx1"/>
                        </a:solidFill>
                      </a:endParaRPr>
                    </a:p>
                  </a:txBody>
                  <a:tcPr anchor="ctr"/>
                </a:tc>
                <a:tc>
                  <a:txBody>
                    <a:bodyPr/>
                    <a:lstStyle/>
                    <a:p>
                      <a:pPr algn="ctr"/>
                      <a:r>
                        <a:rPr lang="en-US" dirty="0" smtClean="0">
                          <a:solidFill>
                            <a:schemeClr val="tx1"/>
                          </a:solidFill>
                        </a:rPr>
                        <a:t>Version C</a:t>
                      </a:r>
                    </a:p>
                    <a:p>
                      <a:pPr algn="ctr"/>
                      <a:r>
                        <a:rPr lang="en-US" sz="1600" dirty="0" smtClean="0">
                          <a:solidFill>
                            <a:schemeClr val="tx1"/>
                          </a:solidFill>
                        </a:rPr>
                        <a:t>(High Emotion)</a:t>
                      </a:r>
                      <a:endParaRPr lang="en-US" sz="1600" dirty="0">
                        <a:solidFill>
                          <a:schemeClr val="tx1"/>
                        </a:solidFill>
                      </a:endParaRPr>
                    </a:p>
                  </a:txBody>
                  <a:tcPr anchor="ctr"/>
                </a:tc>
                <a:tc>
                  <a:txBody>
                    <a:bodyPr/>
                    <a:lstStyle/>
                    <a:p>
                      <a:pPr algn="ctr"/>
                      <a:r>
                        <a:rPr lang="en-US" dirty="0" smtClean="0">
                          <a:solidFill>
                            <a:schemeClr val="tx1"/>
                          </a:solidFill>
                        </a:rPr>
                        <a:t>Version D</a:t>
                      </a:r>
                    </a:p>
                    <a:p>
                      <a:pPr algn="ctr"/>
                      <a:r>
                        <a:rPr lang="en-US" sz="1600" dirty="0" smtClean="0">
                          <a:solidFill>
                            <a:schemeClr val="tx1"/>
                          </a:solidFill>
                        </a:rPr>
                        <a:t>(Low Emotion)</a:t>
                      </a:r>
                      <a:endParaRPr lang="en-US" sz="1600" dirty="0">
                        <a:solidFill>
                          <a:schemeClr val="tx1"/>
                        </a:solidFill>
                      </a:endParaRPr>
                    </a:p>
                  </a:txBody>
                  <a:tcPr anchor="ctr"/>
                </a:tc>
              </a:tr>
              <a:tr h="370840">
                <a:tc>
                  <a:txBody>
                    <a:bodyPr/>
                    <a:lstStyle/>
                    <a:p>
                      <a:pPr algn="l" fontAlgn="b"/>
                      <a:r>
                        <a:rPr lang="en-US" sz="1800" b="0" i="0" u="none" strike="noStrike" dirty="0" smtClean="0">
                          <a:solidFill>
                            <a:schemeClr val="tx1"/>
                          </a:solidFill>
                          <a:effectLst/>
                          <a:latin typeface="+mn-lt"/>
                        </a:rPr>
                        <a:t>#1: Daniella is overweight</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32%</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10%</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#2: Being</a:t>
                      </a:r>
                      <a:r>
                        <a:rPr lang="en-US" sz="1800" b="0" i="0" u="none" strike="noStrike" baseline="0" dirty="0" smtClean="0">
                          <a:solidFill>
                            <a:schemeClr val="tx1"/>
                          </a:solidFill>
                          <a:effectLst/>
                          <a:latin typeface="+mn-lt"/>
                        </a:rPr>
                        <a:t> more active can reduce overweight</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53%</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40%</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#3: Watching less TV can help kids be more active</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32%</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45%</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#4: Overweight associated with adverse</a:t>
                      </a:r>
                      <a:r>
                        <a:rPr lang="en-US" sz="1800" b="0" i="0" u="none" strike="noStrike" baseline="0" dirty="0" smtClean="0">
                          <a:solidFill>
                            <a:schemeClr val="tx1"/>
                          </a:solidFill>
                          <a:effectLst/>
                          <a:latin typeface="+mn-lt"/>
                        </a:rPr>
                        <a:t> health risks</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16%</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10%</a:t>
                      </a:r>
                      <a:endParaRPr lang="en-US" sz="1800" b="0" i="0" u="none" strike="noStrike" dirty="0">
                        <a:solidFill>
                          <a:schemeClr val="tx1"/>
                        </a:solidFill>
                        <a:effectLst/>
                        <a:latin typeface="Calibri" panose="020F0502020204030204" pitchFamily="34" charset="0"/>
                      </a:endParaRPr>
                    </a:p>
                  </a:txBody>
                  <a:tcPr marL="7620" marR="7620" marT="7620" marB="0" anchor="ctr"/>
                </a:tc>
              </a:tr>
            </a:tbl>
          </a:graphicData>
        </a:graphic>
      </p:graphicFrame>
    </p:spTree>
    <p:extLst>
      <p:ext uri="{BB962C8B-B14F-4D97-AF65-F5344CB8AC3E}">
        <p14:creationId xmlns:p14="http://schemas.microsoft.com/office/powerpoint/2010/main" val="3154758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sz="3600" dirty="0">
                <a:solidFill>
                  <a:prstClr val="white"/>
                </a:solidFill>
              </a:rPr>
              <a:t>Story </a:t>
            </a:r>
            <a:r>
              <a:rPr lang="en-US" sz="3600" dirty="0" smtClean="0">
                <a:solidFill>
                  <a:prstClr val="white"/>
                </a:solidFill>
              </a:rPr>
              <a:t>#2: </a:t>
            </a:r>
            <a:r>
              <a:rPr lang="en-US" sz="3600" dirty="0" smtClean="0">
                <a:solidFill>
                  <a:schemeClr val="bg1"/>
                </a:solidFill>
              </a:rPr>
              <a:t>Recall of Limiting TV Messages</a:t>
            </a:r>
            <a:endParaRPr lang="en-US" sz="36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5511792"/>
              </p:ext>
            </p:extLst>
          </p:nvPr>
        </p:nvGraphicFramePr>
        <p:xfrm>
          <a:off x="304800" y="1828800"/>
          <a:ext cx="8534400" cy="2092960"/>
        </p:xfrm>
        <a:graphic>
          <a:graphicData uri="http://schemas.openxmlformats.org/drawingml/2006/table">
            <a:tbl>
              <a:tblPr firstRow="1" bandRow="1">
                <a:tableStyleId>{5C22544A-7EE6-4342-B048-85BDC9FD1C3A}</a:tableStyleId>
              </a:tblPr>
              <a:tblGrid>
                <a:gridCol w="5181600"/>
                <a:gridCol w="1676400"/>
                <a:gridCol w="1676400"/>
              </a:tblGrid>
              <a:tr h="370840">
                <a:tc>
                  <a:txBody>
                    <a:bodyPr/>
                    <a:lstStyle/>
                    <a:p>
                      <a:r>
                        <a:rPr lang="en-US" baseline="0" dirty="0" smtClean="0">
                          <a:solidFill>
                            <a:schemeClr val="tx1"/>
                          </a:solidFill>
                        </a:rPr>
                        <a:t>Message</a:t>
                      </a:r>
                      <a:endParaRPr lang="en-US" dirty="0">
                        <a:solidFill>
                          <a:schemeClr val="tx1"/>
                        </a:solidFill>
                      </a:endParaRPr>
                    </a:p>
                  </a:txBody>
                  <a:tcPr anchor="ctr"/>
                </a:tc>
                <a:tc>
                  <a:txBody>
                    <a:bodyPr/>
                    <a:lstStyle/>
                    <a:p>
                      <a:pPr algn="ctr"/>
                      <a:r>
                        <a:rPr lang="en-US" dirty="0" smtClean="0">
                          <a:solidFill>
                            <a:schemeClr val="tx1"/>
                          </a:solidFill>
                        </a:rPr>
                        <a:t>Version C</a:t>
                      </a:r>
                    </a:p>
                    <a:p>
                      <a:pPr algn="ctr"/>
                      <a:r>
                        <a:rPr lang="en-US" sz="1600" dirty="0" smtClean="0">
                          <a:solidFill>
                            <a:schemeClr val="tx1"/>
                          </a:solidFill>
                        </a:rPr>
                        <a:t>(High Emotion)</a:t>
                      </a:r>
                      <a:endParaRPr lang="en-US" sz="1600" dirty="0">
                        <a:solidFill>
                          <a:schemeClr val="tx1"/>
                        </a:solidFill>
                      </a:endParaRPr>
                    </a:p>
                  </a:txBody>
                  <a:tcPr anchor="ctr"/>
                </a:tc>
                <a:tc>
                  <a:txBody>
                    <a:bodyPr/>
                    <a:lstStyle/>
                    <a:p>
                      <a:pPr algn="ctr"/>
                      <a:r>
                        <a:rPr lang="en-US" dirty="0" smtClean="0">
                          <a:solidFill>
                            <a:schemeClr val="tx1"/>
                          </a:solidFill>
                        </a:rPr>
                        <a:t>Version D</a:t>
                      </a:r>
                    </a:p>
                    <a:p>
                      <a:pPr algn="ctr"/>
                      <a:r>
                        <a:rPr lang="en-US" sz="1600" dirty="0" smtClean="0">
                          <a:solidFill>
                            <a:schemeClr val="tx1"/>
                          </a:solidFill>
                        </a:rPr>
                        <a:t>(Low Emotion)</a:t>
                      </a:r>
                      <a:endParaRPr lang="en-US" sz="1600" dirty="0">
                        <a:solidFill>
                          <a:schemeClr val="tx1"/>
                        </a:solidFill>
                      </a:endParaRPr>
                    </a:p>
                  </a:txBody>
                  <a:tcPr anchor="ctr"/>
                </a:tc>
              </a:tr>
              <a:tr h="370840">
                <a:tc>
                  <a:txBody>
                    <a:bodyPr/>
                    <a:lstStyle/>
                    <a:p>
                      <a:pPr algn="l" fontAlgn="b"/>
                      <a:r>
                        <a:rPr lang="en-US" sz="1800" b="0" i="0" u="none" strike="noStrike" dirty="0" smtClean="0">
                          <a:solidFill>
                            <a:schemeClr val="tx1"/>
                          </a:solidFill>
                          <a:effectLst/>
                          <a:latin typeface="+mn-lt"/>
                        </a:rPr>
                        <a:t>#1: Daniella is overweight</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rgbClr val="FF3300"/>
                          </a:solidFill>
                          <a:effectLst/>
                          <a:latin typeface="Calibri" panose="020F0502020204030204" pitchFamily="34" charset="0"/>
                        </a:rPr>
                        <a:t>32%</a:t>
                      </a:r>
                      <a:endParaRPr lang="en-US" sz="1800" b="0" i="0" u="none" strike="noStrike" dirty="0">
                        <a:solidFill>
                          <a:srgbClr val="FF3300"/>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10%</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#2: Being</a:t>
                      </a:r>
                      <a:r>
                        <a:rPr lang="en-US" sz="1800" b="0" i="0" u="none" strike="noStrike" baseline="0" dirty="0" smtClean="0">
                          <a:solidFill>
                            <a:schemeClr val="tx1"/>
                          </a:solidFill>
                          <a:effectLst/>
                          <a:latin typeface="+mn-lt"/>
                        </a:rPr>
                        <a:t> more active can reduce overweight</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rgbClr val="FF3300"/>
                          </a:solidFill>
                          <a:effectLst/>
                          <a:latin typeface="Calibri" panose="020F0502020204030204" pitchFamily="34" charset="0"/>
                        </a:rPr>
                        <a:t>53%</a:t>
                      </a:r>
                      <a:endParaRPr lang="en-US" sz="1800" b="0" i="0" u="none" strike="noStrike" dirty="0">
                        <a:solidFill>
                          <a:srgbClr val="FF3300"/>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40%</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#3: Watching less TV can help kids be more active</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32%</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rgbClr val="FF3300"/>
                          </a:solidFill>
                          <a:effectLst/>
                          <a:latin typeface="Calibri" panose="020F0502020204030204" pitchFamily="34" charset="0"/>
                        </a:rPr>
                        <a:t>45%</a:t>
                      </a:r>
                      <a:endParaRPr lang="en-US" sz="1800" b="0" i="0" u="none" strike="noStrike" dirty="0">
                        <a:solidFill>
                          <a:srgbClr val="FF3300"/>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#4: Overweight associated with adverse</a:t>
                      </a:r>
                      <a:r>
                        <a:rPr lang="en-US" sz="1800" b="0" i="0" u="none" strike="noStrike" baseline="0" dirty="0" smtClean="0">
                          <a:solidFill>
                            <a:schemeClr val="tx1"/>
                          </a:solidFill>
                          <a:effectLst/>
                          <a:latin typeface="+mn-lt"/>
                        </a:rPr>
                        <a:t> health risks</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rgbClr val="FF3300"/>
                          </a:solidFill>
                          <a:effectLst/>
                          <a:latin typeface="Calibri" panose="020F0502020204030204" pitchFamily="34" charset="0"/>
                        </a:rPr>
                        <a:t>16%</a:t>
                      </a:r>
                      <a:endParaRPr lang="en-US" sz="1800" b="0" i="0" u="none" strike="noStrike" dirty="0">
                        <a:solidFill>
                          <a:srgbClr val="FF3300"/>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10%</a:t>
                      </a:r>
                      <a:endParaRPr lang="en-US" sz="1800" b="0" i="0" u="none" strike="noStrike" dirty="0">
                        <a:solidFill>
                          <a:schemeClr val="tx1"/>
                        </a:solidFill>
                        <a:effectLst/>
                        <a:latin typeface="Calibri" panose="020F0502020204030204" pitchFamily="34" charset="0"/>
                      </a:endParaRPr>
                    </a:p>
                  </a:txBody>
                  <a:tcPr marL="7620" marR="7620" marT="7620" marB="0" anchor="ctr"/>
                </a:tc>
              </a:tr>
            </a:tbl>
          </a:graphicData>
        </a:graphic>
      </p:graphicFrame>
    </p:spTree>
    <p:extLst>
      <p:ext uri="{BB962C8B-B14F-4D97-AF65-F5344CB8AC3E}">
        <p14:creationId xmlns:p14="http://schemas.microsoft.com/office/powerpoint/2010/main" val="989576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sz="3600" dirty="0">
                <a:solidFill>
                  <a:prstClr val="white"/>
                </a:solidFill>
              </a:rPr>
              <a:t>Story </a:t>
            </a:r>
            <a:r>
              <a:rPr lang="en-US" sz="3600" dirty="0" smtClean="0">
                <a:solidFill>
                  <a:prstClr val="white"/>
                </a:solidFill>
              </a:rPr>
              <a:t>#2: </a:t>
            </a:r>
            <a:r>
              <a:rPr lang="en-US" sz="3600" dirty="0" smtClean="0">
                <a:solidFill>
                  <a:schemeClr val="bg1"/>
                </a:solidFill>
              </a:rPr>
              <a:t>Recall of Limiting TV Messages</a:t>
            </a:r>
            <a:endParaRPr lang="en-US" sz="36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2554248"/>
              </p:ext>
            </p:extLst>
          </p:nvPr>
        </p:nvGraphicFramePr>
        <p:xfrm>
          <a:off x="304800" y="1828800"/>
          <a:ext cx="8534400" cy="2092960"/>
        </p:xfrm>
        <a:graphic>
          <a:graphicData uri="http://schemas.openxmlformats.org/drawingml/2006/table">
            <a:tbl>
              <a:tblPr firstRow="1" bandRow="1">
                <a:tableStyleId>{5C22544A-7EE6-4342-B048-85BDC9FD1C3A}</a:tableStyleId>
              </a:tblPr>
              <a:tblGrid>
                <a:gridCol w="5181600"/>
                <a:gridCol w="1676400"/>
                <a:gridCol w="1676400"/>
              </a:tblGrid>
              <a:tr h="370840">
                <a:tc>
                  <a:txBody>
                    <a:bodyPr/>
                    <a:lstStyle/>
                    <a:p>
                      <a:r>
                        <a:rPr lang="en-US" baseline="0" dirty="0" smtClean="0">
                          <a:solidFill>
                            <a:schemeClr val="tx1"/>
                          </a:solidFill>
                        </a:rPr>
                        <a:t>Message</a:t>
                      </a:r>
                      <a:endParaRPr lang="en-US" dirty="0">
                        <a:solidFill>
                          <a:schemeClr val="tx1"/>
                        </a:solidFill>
                      </a:endParaRPr>
                    </a:p>
                  </a:txBody>
                  <a:tcPr anchor="ctr"/>
                </a:tc>
                <a:tc>
                  <a:txBody>
                    <a:bodyPr/>
                    <a:lstStyle/>
                    <a:p>
                      <a:pPr algn="ctr"/>
                      <a:r>
                        <a:rPr lang="en-US" dirty="0" smtClean="0">
                          <a:solidFill>
                            <a:schemeClr val="tx1"/>
                          </a:solidFill>
                        </a:rPr>
                        <a:t>Version C</a:t>
                      </a:r>
                    </a:p>
                    <a:p>
                      <a:pPr algn="ctr"/>
                      <a:r>
                        <a:rPr lang="en-US" sz="1600" dirty="0" smtClean="0">
                          <a:solidFill>
                            <a:schemeClr val="tx1"/>
                          </a:solidFill>
                        </a:rPr>
                        <a:t>(High Emotion)</a:t>
                      </a:r>
                      <a:endParaRPr lang="en-US" sz="1600" dirty="0">
                        <a:solidFill>
                          <a:schemeClr val="tx1"/>
                        </a:solidFill>
                      </a:endParaRPr>
                    </a:p>
                  </a:txBody>
                  <a:tcPr anchor="ctr"/>
                </a:tc>
                <a:tc>
                  <a:txBody>
                    <a:bodyPr/>
                    <a:lstStyle/>
                    <a:p>
                      <a:pPr algn="ctr"/>
                      <a:r>
                        <a:rPr lang="en-US" dirty="0" smtClean="0">
                          <a:solidFill>
                            <a:schemeClr val="tx1"/>
                          </a:solidFill>
                        </a:rPr>
                        <a:t>Version D</a:t>
                      </a:r>
                    </a:p>
                    <a:p>
                      <a:pPr algn="ctr"/>
                      <a:r>
                        <a:rPr lang="en-US" sz="1600" dirty="0" smtClean="0">
                          <a:solidFill>
                            <a:schemeClr val="tx1"/>
                          </a:solidFill>
                        </a:rPr>
                        <a:t>(Low Emotion)</a:t>
                      </a:r>
                      <a:endParaRPr lang="en-US" sz="1600" dirty="0">
                        <a:solidFill>
                          <a:schemeClr val="tx1"/>
                        </a:solidFill>
                      </a:endParaRPr>
                    </a:p>
                  </a:txBody>
                  <a:tcPr anchor="ctr"/>
                </a:tc>
              </a:tr>
              <a:tr h="370840">
                <a:tc>
                  <a:txBody>
                    <a:bodyPr/>
                    <a:lstStyle/>
                    <a:p>
                      <a:pPr algn="l" fontAlgn="b"/>
                      <a:r>
                        <a:rPr lang="en-US" sz="1800" b="0" i="0" u="none" strike="noStrike" dirty="0" smtClean="0">
                          <a:solidFill>
                            <a:schemeClr val="tx1"/>
                          </a:solidFill>
                          <a:effectLst/>
                          <a:latin typeface="+mn-lt"/>
                        </a:rPr>
                        <a:t>#1: Daniella is overweight</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32%</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10%</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#2: Being</a:t>
                      </a:r>
                      <a:r>
                        <a:rPr lang="en-US" sz="1800" b="0" i="0" u="none" strike="noStrike" baseline="0" dirty="0" smtClean="0">
                          <a:solidFill>
                            <a:schemeClr val="tx1"/>
                          </a:solidFill>
                          <a:effectLst/>
                          <a:latin typeface="+mn-lt"/>
                        </a:rPr>
                        <a:t> more active can reduce overweight</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rgbClr val="FF3300"/>
                          </a:solidFill>
                          <a:effectLst/>
                          <a:latin typeface="Calibri" panose="020F0502020204030204" pitchFamily="34" charset="0"/>
                        </a:rPr>
                        <a:t>53%</a:t>
                      </a:r>
                      <a:endParaRPr lang="en-US" sz="1800" b="0" i="0" u="none" strike="noStrike" dirty="0">
                        <a:solidFill>
                          <a:srgbClr val="FF3300"/>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40%</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#3: Watching less TV can help kids be more active</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32%</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rgbClr val="FF3300"/>
                          </a:solidFill>
                          <a:effectLst/>
                          <a:latin typeface="Calibri" panose="020F0502020204030204" pitchFamily="34" charset="0"/>
                        </a:rPr>
                        <a:t>45%</a:t>
                      </a:r>
                      <a:endParaRPr lang="en-US" sz="1800" b="0" i="0" u="none" strike="noStrike" dirty="0">
                        <a:solidFill>
                          <a:srgbClr val="FF3300"/>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#4: Overweight associated with adverse</a:t>
                      </a:r>
                      <a:r>
                        <a:rPr lang="en-US" sz="1800" b="0" i="0" u="none" strike="noStrike" baseline="0" dirty="0" smtClean="0">
                          <a:solidFill>
                            <a:schemeClr val="tx1"/>
                          </a:solidFill>
                          <a:effectLst/>
                          <a:latin typeface="+mn-lt"/>
                        </a:rPr>
                        <a:t> health risks</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16%</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10%</a:t>
                      </a:r>
                      <a:endParaRPr lang="en-US" sz="1800" b="0" i="0" u="none" strike="noStrike" dirty="0">
                        <a:solidFill>
                          <a:schemeClr val="tx1"/>
                        </a:solidFill>
                        <a:effectLst/>
                        <a:latin typeface="Calibri" panose="020F0502020204030204" pitchFamily="34" charset="0"/>
                      </a:endParaRPr>
                    </a:p>
                  </a:txBody>
                  <a:tcPr marL="7620" marR="7620" marT="7620" marB="0" anchor="ctr"/>
                </a:tc>
              </a:tr>
            </a:tbl>
          </a:graphicData>
        </a:graphic>
      </p:graphicFrame>
    </p:spTree>
    <p:extLst>
      <p:ext uri="{BB962C8B-B14F-4D97-AF65-F5344CB8AC3E}">
        <p14:creationId xmlns:p14="http://schemas.microsoft.com/office/powerpoint/2010/main" val="98957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t="1838" b="4462"/>
          <a:stretch>
            <a:fillRect/>
          </a:stretch>
        </p:blipFill>
        <p:spPr bwMode="auto">
          <a:xfrm>
            <a:off x="1293388" y="0"/>
            <a:ext cx="6557225" cy="6858000"/>
          </a:xfrm>
          <a:prstGeom prst="rect">
            <a:avLst/>
          </a:prstGeom>
          <a:noFill/>
          <a:ln w="9525">
            <a:noFill/>
            <a:miter lim="800000"/>
            <a:headEnd/>
            <a:tailEnd/>
          </a:ln>
        </p:spPr>
      </p:pic>
    </p:spTree>
    <p:extLst>
      <p:ext uri="{BB962C8B-B14F-4D97-AF65-F5344CB8AC3E}">
        <p14:creationId xmlns:p14="http://schemas.microsoft.com/office/powerpoint/2010/main" val="3749103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sz="3600" dirty="0">
                <a:solidFill>
                  <a:prstClr val="white"/>
                </a:solidFill>
              </a:rPr>
              <a:t>Story </a:t>
            </a:r>
            <a:r>
              <a:rPr lang="en-US" sz="3600" dirty="0" smtClean="0">
                <a:solidFill>
                  <a:prstClr val="white"/>
                </a:solidFill>
              </a:rPr>
              <a:t>#2: </a:t>
            </a:r>
            <a:r>
              <a:rPr lang="en-US" sz="3600" dirty="0" smtClean="0">
                <a:solidFill>
                  <a:schemeClr val="bg1"/>
                </a:solidFill>
              </a:rPr>
              <a:t>Recall of Limiting TV Messages</a:t>
            </a:r>
            <a:endParaRPr lang="en-US" sz="36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3428077"/>
              </p:ext>
            </p:extLst>
          </p:nvPr>
        </p:nvGraphicFramePr>
        <p:xfrm>
          <a:off x="304800" y="1828800"/>
          <a:ext cx="8534400" cy="2463800"/>
        </p:xfrm>
        <a:graphic>
          <a:graphicData uri="http://schemas.openxmlformats.org/drawingml/2006/table">
            <a:tbl>
              <a:tblPr firstRow="1" bandRow="1">
                <a:tableStyleId>{5C22544A-7EE6-4342-B048-85BDC9FD1C3A}</a:tableStyleId>
              </a:tblPr>
              <a:tblGrid>
                <a:gridCol w="5181600"/>
                <a:gridCol w="1676400"/>
                <a:gridCol w="1676400"/>
              </a:tblGrid>
              <a:tr h="370840">
                <a:tc>
                  <a:txBody>
                    <a:bodyPr/>
                    <a:lstStyle/>
                    <a:p>
                      <a:r>
                        <a:rPr lang="en-US" baseline="0" dirty="0" smtClean="0">
                          <a:solidFill>
                            <a:schemeClr val="tx1"/>
                          </a:solidFill>
                        </a:rPr>
                        <a:t>Message</a:t>
                      </a:r>
                      <a:endParaRPr lang="en-US" dirty="0">
                        <a:solidFill>
                          <a:schemeClr val="tx1"/>
                        </a:solidFill>
                      </a:endParaRPr>
                    </a:p>
                  </a:txBody>
                  <a:tcPr anchor="ctr"/>
                </a:tc>
                <a:tc>
                  <a:txBody>
                    <a:bodyPr/>
                    <a:lstStyle/>
                    <a:p>
                      <a:pPr algn="ctr"/>
                      <a:r>
                        <a:rPr lang="en-US" dirty="0" smtClean="0">
                          <a:solidFill>
                            <a:schemeClr val="tx1"/>
                          </a:solidFill>
                        </a:rPr>
                        <a:t>Version C</a:t>
                      </a:r>
                    </a:p>
                    <a:p>
                      <a:pPr algn="ctr"/>
                      <a:r>
                        <a:rPr lang="en-US" sz="1600" dirty="0" smtClean="0">
                          <a:solidFill>
                            <a:schemeClr val="tx1"/>
                          </a:solidFill>
                        </a:rPr>
                        <a:t>(High Emotion)</a:t>
                      </a:r>
                      <a:endParaRPr lang="en-US" sz="1600" dirty="0">
                        <a:solidFill>
                          <a:schemeClr val="tx1"/>
                        </a:solidFill>
                      </a:endParaRPr>
                    </a:p>
                  </a:txBody>
                  <a:tcPr anchor="ctr"/>
                </a:tc>
                <a:tc>
                  <a:txBody>
                    <a:bodyPr/>
                    <a:lstStyle/>
                    <a:p>
                      <a:pPr algn="ctr"/>
                      <a:r>
                        <a:rPr lang="en-US" dirty="0" smtClean="0">
                          <a:solidFill>
                            <a:schemeClr val="tx1"/>
                          </a:solidFill>
                        </a:rPr>
                        <a:t>Version D</a:t>
                      </a:r>
                    </a:p>
                    <a:p>
                      <a:pPr algn="ctr"/>
                      <a:r>
                        <a:rPr lang="en-US" sz="1600" dirty="0" smtClean="0">
                          <a:solidFill>
                            <a:schemeClr val="tx1"/>
                          </a:solidFill>
                        </a:rPr>
                        <a:t>(Low Emotion)</a:t>
                      </a:r>
                      <a:endParaRPr lang="en-US" sz="1600" dirty="0">
                        <a:solidFill>
                          <a:schemeClr val="tx1"/>
                        </a:solidFill>
                      </a:endParaRPr>
                    </a:p>
                  </a:txBody>
                  <a:tcPr anchor="ctr"/>
                </a:tc>
              </a:tr>
              <a:tr h="370840">
                <a:tc>
                  <a:txBody>
                    <a:bodyPr/>
                    <a:lstStyle/>
                    <a:p>
                      <a:pPr algn="l" fontAlgn="b"/>
                      <a:r>
                        <a:rPr lang="en-US" sz="1800" b="0" i="0" u="none" strike="noStrike" dirty="0" smtClean="0">
                          <a:solidFill>
                            <a:schemeClr val="tx1"/>
                          </a:solidFill>
                          <a:effectLst/>
                          <a:latin typeface="+mn-lt"/>
                        </a:rPr>
                        <a:t>#1: Daniella is overweight</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32%</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10%</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#2: Being</a:t>
                      </a:r>
                      <a:r>
                        <a:rPr lang="en-US" sz="1800" b="0" i="0" u="none" strike="noStrike" baseline="0" dirty="0" smtClean="0">
                          <a:solidFill>
                            <a:schemeClr val="tx1"/>
                          </a:solidFill>
                          <a:effectLst/>
                          <a:latin typeface="+mn-lt"/>
                        </a:rPr>
                        <a:t> more active can reduce overweight</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rgbClr val="FF3300"/>
                          </a:solidFill>
                          <a:effectLst/>
                          <a:latin typeface="Calibri" panose="020F0502020204030204" pitchFamily="34" charset="0"/>
                        </a:rPr>
                        <a:t>53%</a:t>
                      </a:r>
                      <a:endParaRPr lang="en-US" sz="1800" b="0" i="0" u="none" strike="noStrike" dirty="0">
                        <a:solidFill>
                          <a:srgbClr val="FF3300"/>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40%</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#3: Watching less TV can help kids be more active</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32%</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rgbClr val="FF3300"/>
                          </a:solidFill>
                          <a:effectLst/>
                          <a:latin typeface="Calibri" panose="020F0502020204030204" pitchFamily="34" charset="0"/>
                        </a:rPr>
                        <a:t>45%</a:t>
                      </a:r>
                      <a:endParaRPr lang="en-US" sz="1800" b="0" i="0" u="none" strike="noStrike" dirty="0">
                        <a:solidFill>
                          <a:srgbClr val="FF3300"/>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#4: Overweight associated with adverse</a:t>
                      </a:r>
                      <a:r>
                        <a:rPr lang="en-US" sz="1800" b="0" i="0" u="none" strike="noStrike" baseline="0" dirty="0" smtClean="0">
                          <a:solidFill>
                            <a:schemeClr val="tx1"/>
                          </a:solidFill>
                          <a:effectLst/>
                          <a:latin typeface="+mn-lt"/>
                        </a:rPr>
                        <a:t> health risks</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16%</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10%</a:t>
                      </a:r>
                      <a:endParaRPr lang="en-US" sz="1800" b="0" i="0" u="none" strike="noStrike" dirty="0">
                        <a:solidFill>
                          <a:schemeClr val="tx1"/>
                        </a:solidFill>
                        <a:effectLst/>
                        <a:latin typeface="Calibri" panose="020F0502020204030204" pitchFamily="34" charset="0"/>
                      </a:endParaRPr>
                    </a:p>
                  </a:txBody>
                  <a:tcPr marL="7620" marR="7620" marT="7620" marB="0" anchor="ctr"/>
                </a:tc>
              </a:tr>
              <a:tr h="370840">
                <a:tc>
                  <a:txBody>
                    <a:bodyPr/>
                    <a:lstStyle/>
                    <a:p>
                      <a:pPr algn="l" fontAlgn="b"/>
                      <a:r>
                        <a:rPr lang="en-US" sz="1800" b="0" i="0" u="none" strike="noStrike" dirty="0" smtClean="0">
                          <a:solidFill>
                            <a:schemeClr val="tx1"/>
                          </a:solidFill>
                          <a:effectLst/>
                          <a:latin typeface="+mn-lt"/>
                        </a:rPr>
                        <a:t>False nutrition message: Eat a healthier diet</a:t>
                      </a:r>
                      <a:endParaRPr lang="en-US" sz="1800" b="0" i="0" u="none" strike="noStrike" dirty="0">
                        <a:solidFill>
                          <a:schemeClr val="tx1"/>
                        </a:solidFill>
                        <a:effectLst/>
                        <a:latin typeface="+mn-lt"/>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26%</a:t>
                      </a:r>
                      <a:endParaRPr lang="en-US" sz="1800" b="0" i="0" u="none" strike="noStrike" dirty="0">
                        <a:solidFill>
                          <a:schemeClr val="tx1"/>
                        </a:solidFill>
                        <a:effectLst/>
                        <a:latin typeface="Calibri" panose="020F0502020204030204" pitchFamily="34" charset="0"/>
                      </a:endParaRPr>
                    </a:p>
                  </a:txBody>
                  <a:tcPr marL="7620" marR="7620" marT="7620" marB="0" anchor="ctr"/>
                </a:tc>
                <a:tc>
                  <a:txBody>
                    <a:bodyPr/>
                    <a:lstStyle/>
                    <a:p>
                      <a:pPr algn="r" fontAlgn="b"/>
                      <a:r>
                        <a:rPr lang="en-US" sz="1800" b="0" i="0" u="none" strike="noStrike" dirty="0" smtClean="0">
                          <a:solidFill>
                            <a:schemeClr val="tx1"/>
                          </a:solidFill>
                          <a:effectLst/>
                          <a:latin typeface="Calibri" panose="020F0502020204030204" pitchFamily="34" charset="0"/>
                        </a:rPr>
                        <a:t>25%</a:t>
                      </a:r>
                      <a:endParaRPr lang="en-US" sz="1800" b="0" i="0" u="none" strike="noStrike" dirty="0">
                        <a:solidFill>
                          <a:schemeClr val="tx1"/>
                        </a:solidFill>
                        <a:effectLst/>
                        <a:latin typeface="Calibri" panose="020F0502020204030204" pitchFamily="34" charset="0"/>
                      </a:endParaRPr>
                    </a:p>
                  </a:txBody>
                  <a:tcPr marL="7620" marR="7620" marT="7620" marB="0" anchor="ctr"/>
                </a:tc>
              </a:tr>
            </a:tbl>
          </a:graphicData>
        </a:graphic>
      </p:graphicFrame>
    </p:spTree>
    <p:extLst>
      <p:ext uri="{BB962C8B-B14F-4D97-AF65-F5344CB8AC3E}">
        <p14:creationId xmlns:p14="http://schemas.microsoft.com/office/powerpoint/2010/main" val="989576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bg1"/>
                </a:solidFill>
              </a:rPr>
              <a:t>Preliminary </a:t>
            </a:r>
            <a:r>
              <a:rPr lang="en-US" sz="3600" dirty="0" smtClean="0">
                <a:solidFill>
                  <a:schemeClr val="bg1"/>
                </a:solidFill>
              </a:rPr>
              <a:t>Recommendations for</a:t>
            </a:r>
            <a:r>
              <a:rPr lang="en-US" sz="3600" dirty="0" smtClean="0">
                <a:solidFill>
                  <a:schemeClr val="bg1"/>
                </a:solidFill>
              </a:rPr>
              <a:t/>
            </a:r>
            <a:br>
              <a:rPr lang="en-US" sz="3600" dirty="0" smtClean="0">
                <a:solidFill>
                  <a:schemeClr val="bg1"/>
                </a:solidFill>
              </a:rPr>
            </a:br>
            <a:r>
              <a:rPr lang="en-US" sz="3600" dirty="0" smtClean="0">
                <a:solidFill>
                  <a:schemeClr val="bg1"/>
                </a:solidFill>
              </a:rPr>
              <a:t>Crafting </a:t>
            </a:r>
            <a:r>
              <a:rPr lang="en-US" sz="3600" dirty="0" smtClean="0">
                <a:solidFill>
                  <a:schemeClr val="bg1"/>
                </a:solidFill>
              </a:rPr>
              <a:t>Health Promotion Narratives</a:t>
            </a:r>
            <a:endParaRPr lang="en-US" sz="3600" dirty="0"/>
          </a:p>
        </p:txBody>
      </p:sp>
      <p:sp>
        <p:nvSpPr>
          <p:cNvPr id="3" name="Content Placeholder 2"/>
          <p:cNvSpPr>
            <a:spLocks noGrp="1"/>
          </p:cNvSpPr>
          <p:nvPr>
            <p:ph idx="1"/>
          </p:nvPr>
        </p:nvSpPr>
        <p:spPr>
          <a:xfrm>
            <a:off x="457200" y="1775191"/>
            <a:ext cx="8229600" cy="4930409"/>
          </a:xfrm>
        </p:spPr>
        <p:txBody>
          <a:bodyPr>
            <a:normAutofit fontScale="92500" lnSpcReduction="20000"/>
          </a:bodyPr>
          <a:lstStyle/>
          <a:p>
            <a:pPr marL="633412" indent="-514350">
              <a:spcAft>
                <a:spcPts val="1200"/>
              </a:spcAft>
              <a:buFont typeface="+mj-lt"/>
              <a:buAutoNum type="arabicParenR"/>
            </a:pPr>
            <a:r>
              <a:rPr lang="en-US" dirty="0" smtClean="0"/>
              <a:t>Focus </a:t>
            </a:r>
            <a:r>
              <a:rPr lang="en-US" dirty="0"/>
              <a:t>characters’ actions on depicting the primary health message </a:t>
            </a:r>
            <a:endParaRPr lang="en-US" dirty="0" smtClean="0"/>
          </a:p>
          <a:p>
            <a:pPr marL="633412" indent="-514350">
              <a:spcAft>
                <a:spcPts val="1200"/>
              </a:spcAft>
              <a:buFont typeface="+mj-lt"/>
              <a:buAutoNum type="arabicParenR"/>
            </a:pPr>
            <a:r>
              <a:rPr lang="en-US" dirty="0" smtClean="0"/>
              <a:t>Situate </a:t>
            </a:r>
            <a:r>
              <a:rPr lang="en-US" dirty="0"/>
              <a:t>behavioral regulation messages in everyday settings </a:t>
            </a:r>
            <a:r>
              <a:rPr lang="en-US" dirty="0" smtClean="0"/>
              <a:t>and </a:t>
            </a:r>
            <a:r>
              <a:rPr lang="en-US" dirty="0"/>
              <a:t>other types of messages in more unusual settings </a:t>
            </a:r>
            <a:endParaRPr lang="en-US" dirty="0" smtClean="0"/>
          </a:p>
          <a:p>
            <a:pPr marL="633412" indent="-514350">
              <a:spcAft>
                <a:spcPts val="1200"/>
              </a:spcAft>
              <a:buFont typeface="+mj-lt"/>
              <a:buAutoNum type="arabicParenR"/>
            </a:pPr>
            <a:r>
              <a:rPr lang="en-US" dirty="0" smtClean="0"/>
              <a:t>Include visually descriptive and </a:t>
            </a:r>
            <a:r>
              <a:rPr lang="en-US" dirty="0"/>
              <a:t>emotionally laden </a:t>
            </a:r>
            <a:r>
              <a:rPr lang="en-US" dirty="0" smtClean="0"/>
              <a:t>wording</a:t>
            </a:r>
            <a:endParaRPr lang="en-US" dirty="0"/>
          </a:p>
          <a:p>
            <a:pPr marL="633412" indent="-514350">
              <a:spcAft>
                <a:spcPts val="1200"/>
              </a:spcAft>
              <a:buFont typeface="+mj-lt"/>
              <a:buAutoNum type="arabicParenR"/>
            </a:pPr>
            <a:r>
              <a:rPr lang="en-US" dirty="0" smtClean="0"/>
              <a:t>When your goal is to persuade audiences to cease a behavior, focus </a:t>
            </a:r>
            <a:r>
              <a:rPr lang="en-US" dirty="0"/>
              <a:t>characters’ actions on </a:t>
            </a:r>
            <a:r>
              <a:rPr lang="en-US" dirty="0" smtClean="0"/>
              <a:t>not </a:t>
            </a:r>
            <a:r>
              <a:rPr lang="en-US" dirty="0"/>
              <a:t>doing </a:t>
            </a:r>
            <a:r>
              <a:rPr lang="en-US" dirty="0" smtClean="0"/>
              <a:t>the undesirable </a:t>
            </a:r>
            <a:r>
              <a:rPr lang="en-US" dirty="0"/>
              <a:t>behavior instead of </a:t>
            </a:r>
            <a:r>
              <a:rPr lang="en-US" dirty="0" smtClean="0"/>
              <a:t>on substitute behaviors</a:t>
            </a:r>
            <a:endParaRPr lang="en-US" dirty="0"/>
          </a:p>
        </p:txBody>
      </p:sp>
    </p:spTree>
    <p:extLst>
      <p:ext uri="{BB962C8B-B14F-4D97-AF65-F5344CB8AC3E}">
        <p14:creationId xmlns:p14="http://schemas.microsoft.com/office/powerpoint/2010/main" val="552796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C:\Documents and Settings\reda\Local Settings\Temporary Internet Files\Content.IE5\UYTFDYFG\MP900399778[1].jpg"/>
          <p:cNvPicPr>
            <a:picLocks noGrp="1" noChangeAspect="1" noChangeArrowheads="1"/>
          </p:cNvPicPr>
          <p:nvPr>
            <p:ph sz="half" idx="4294967295"/>
          </p:nvPr>
        </p:nvPicPr>
        <p:blipFill>
          <a:blip r:embed="rId3" cstate="print"/>
          <a:srcRect/>
          <a:stretch>
            <a:fillRect/>
          </a:stretch>
        </p:blipFill>
        <p:spPr>
          <a:xfrm>
            <a:off x="4572000" y="273496"/>
            <a:ext cx="4210263" cy="6311008"/>
          </a:xfrm>
        </p:spPr>
      </p:pic>
      <p:sp>
        <p:nvSpPr>
          <p:cNvPr id="4" name="Content Placeholder 3"/>
          <p:cNvSpPr>
            <a:spLocks noGrp="1"/>
          </p:cNvSpPr>
          <p:nvPr>
            <p:ph sz="half" idx="4294967295"/>
          </p:nvPr>
        </p:nvSpPr>
        <p:spPr>
          <a:xfrm>
            <a:off x="1143000" y="1524000"/>
            <a:ext cx="3276600" cy="838200"/>
          </a:xfrm>
        </p:spPr>
        <p:txBody>
          <a:bodyPr>
            <a:normAutofit/>
          </a:bodyPr>
          <a:lstStyle/>
          <a:p>
            <a:pPr marL="118872" indent="0">
              <a:buNone/>
            </a:pPr>
            <a:r>
              <a:rPr lang="en-US" sz="4400" dirty="0" smtClean="0">
                <a:solidFill>
                  <a:schemeClr val="bg1"/>
                </a:solidFill>
              </a:rPr>
              <a:t>Thank you!</a:t>
            </a:r>
          </a:p>
        </p:txBody>
      </p:sp>
      <p:sp>
        <p:nvSpPr>
          <p:cNvPr id="2" name="TextBox 1"/>
          <p:cNvSpPr txBox="1"/>
          <p:nvPr/>
        </p:nvSpPr>
        <p:spPr>
          <a:xfrm>
            <a:off x="457200" y="5181600"/>
            <a:ext cx="4038600" cy="1323439"/>
          </a:xfrm>
          <a:prstGeom prst="rect">
            <a:avLst/>
          </a:prstGeom>
          <a:noFill/>
        </p:spPr>
        <p:txBody>
          <a:bodyPr wrap="square" rtlCol="0">
            <a:spAutoFit/>
          </a:bodyPr>
          <a:lstStyle/>
          <a:p>
            <a:pPr marL="118872" lvl="0" algn="r">
              <a:buClr>
                <a:srgbClr val="F0AD00"/>
              </a:buClr>
              <a:buSzPct val="80000"/>
            </a:pPr>
            <a:endParaRPr lang="en-US" sz="1600" dirty="0" smtClean="0">
              <a:solidFill>
                <a:prstClr val="white"/>
              </a:solidFill>
            </a:endParaRPr>
          </a:p>
          <a:p>
            <a:pPr marL="118872" lvl="0" algn="r">
              <a:buClr>
                <a:srgbClr val="F0AD00"/>
              </a:buClr>
              <a:buSzPct val="80000"/>
            </a:pPr>
            <a:r>
              <a:rPr lang="en-US" sz="1600" dirty="0" smtClean="0">
                <a:solidFill>
                  <a:prstClr val="white"/>
                </a:solidFill>
              </a:rPr>
              <a:t>This study was funded by a </a:t>
            </a:r>
            <a:r>
              <a:rPr lang="en-US" sz="1600" dirty="0">
                <a:solidFill>
                  <a:prstClr val="white"/>
                </a:solidFill>
              </a:rPr>
              <a:t>grant from the University of Michigan </a:t>
            </a:r>
            <a:r>
              <a:rPr lang="en-US" sz="1600" dirty="0" smtClean="0">
                <a:solidFill>
                  <a:prstClr val="white"/>
                </a:solidFill>
              </a:rPr>
              <a:t>Center </a:t>
            </a:r>
            <a:r>
              <a:rPr lang="en-US" sz="1600" dirty="0">
                <a:solidFill>
                  <a:prstClr val="white"/>
                </a:solidFill>
              </a:rPr>
              <a:t>for Health Communications Research </a:t>
            </a:r>
            <a:r>
              <a:rPr lang="en-US" sz="1600" dirty="0" smtClean="0">
                <a:solidFill>
                  <a:prstClr val="white"/>
                </a:solidFill>
              </a:rPr>
              <a:t>with funding from the National </a:t>
            </a:r>
            <a:r>
              <a:rPr lang="en-US" sz="1600" dirty="0">
                <a:solidFill>
                  <a:prstClr val="white"/>
                </a:solidFill>
              </a:rPr>
              <a:t>Cancer </a:t>
            </a:r>
            <a:r>
              <a:rPr lang="en-US" sz="1600" dirty="0" smtClean="0">
                <a:solidFill>
                  <a:prstClr val="white"/>
                </a:solidFill>
              </a:rPr>
              <a:t>Institute</a:t>
            </a:r>
            <a:endParaRPr lang="en-US" sz="1600" dirty="0">
              <a:solidFill>
                <a:prstClr val="white"/>
              </a:solidFill>
            </a:endParaRPr>
          </a:p>
        </p:txBody>
      </p:sp>
    </p:spTree>
    <p:extLst>
      <p:ext uri="{BB962C8B-B14F-4D97-AF65-F5344CB8AC3E}">
        <p14:creationId xmlns:p14="http://schemas.microsoft.com/office/powerpoint/2010/main" val="1034263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346703" y="0"/>
            <a:ext cx="6450594" cy="6858000"/>
          </a:xfrm>
          <a:prstGeom prst="rect">
            <a:avLst/>
          </a:prstGeom>
          <a:noFill/>
          <a:ln w="9525">
            <a:noFill/>
            <a:miter lim="800000"/>
            <a:headEnd/>
            <a:tailEnd/>
          </a:ln>
        </p:spPr>
      </p:pic>
    </p:spTree>
    <p:extLst>
      <p:ext uri="{BB962C8B-B14F-4D97-AF65-F5344CB8AC3E}">
        <p14:creationId xmlns:p14="http://schemas.microsoft.com/office/powerpoint/2010/main" val="1589810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What Is a Narrative?</a:t>
            </a:r>
            <a:endParaRPr lang="en-US" sz="3600" dirty="0">
              <a:solidFill>
                <a:schemeClr val="bg1"/>
              </a:solidFill>
            </a:endParaRPr>
          </a:p>
        </p:txBody>
      </p:sp>
      <p:sp>
        <p:nvSpPr>
          <p:cNvPr id="3" name="Content Placeholder 2"/>
          <p:cNvSpPr>
            <a:spLocks noGrp="1"/>
          </p:cNvSpPr>
          <p:nvPr>
            <p:ph idx="1"/>
          </p:nvPr>
        </p:nvSpPr>
        <p:spPr>
          <a:xfrm>
            <a:off x="533400" y="1752600"/>
            <a:ext cx="7999576" cy="3124200"/>
          </a:xfrm>
        </p:spPr>
        <p:txBody>
          <a:bodyPr>
            <a:normAutofit/>
          </a:bodyPr>
          <a:lstStyle/>
          <a:p>
            <a:r>
              <a:rPr lang="en-US" dirty="0" smtClean="0"/>
              <a:t>“(A)</a:t>
            </a:r>
            <a:r>
              <a:rPr lang="en-US" dirty="0" err="1" smtClean="0"/>
              <a:t>ny</a:t>
            </a:r>
            <a:r>
              <a:rPr lang="en-US" dirty="0" smtClean="0"/>
              <a:t> </a:t>
            </a:r>
            <a:r>
              <a:rPr lang="en-US" dirty="0" smtClean="0"/>
              <a:t>cohesive and coherent story with an identifiable beginning, middle, and end that provides information about scene, characters, and conflict; raises unanswered questions or unresolved conflict; and provides </a:t>
            </a:r>
            <a:r>
              <a:rPr lang="en-US" dirty="0" smtClean="0"/>
              <a:t>resolution.”</a:t>
            </a:r>
            <a:r>
              <a:rPr lang="en-US" baseline="30000" dirty="0" smtClean="0"/>
              <a:t>1</a:t>
            </a:r>
            <a:endParaRPr lang="en-US" baseline="30000" dirty="0"/>
          </a:p>
        </p:txBody>
      </p:sp>
      <p:sp>
        <p:nvSpPr>
          <p:cNvPr id="4" name="TextBox 3"/>
          <p:cNvSpPr txBox="1"/>
          <p:nvPr/>
        </p:nvSpPr>
        <p:spPr>
          <a:xfrm>
            <a:off x="685800" y="5956419"/>
            <a:ext cx="7847176" cy="523220"/>
          </a:xfrm>
          <a:prstGeom prst="rect">
            <a:avLst/>
          </a:prstGeom>
          <a:noFill/>
        </p:spPr>
        <p:txBody>
          <a:bodyPr wrap="square" rtlCol="0">
            <a:spAutoFit/>
          </a:bodyPr>
          <a:lstStyle/>
          <a:p>
            <a:r>
              <a:rPr lang="en-US" sz="1400" baseline="30000" dirty="0" smtClean="0">
                <a:latin typeface="+mn-lt"/>
              </a:rPr>
              <a:t>1 </a:t>
            </a:r>
            <a:r>
              <a:rPr lang="en-US" sz="1400" dirty="0" err="1" smtClean="0">
                <a:latin typeface="+mn-lt"/>
              </a:rPr>
              <a:t>Hinyard</a:t>
            </a:r>
            <a:r>
              <a:rPr lang="en-US" sz="1400" dirty="0" smtClean="0">
                <a:latin typeface="+mn-lt"/>
              </a:rPr>
              <a:t>, L.J., &amp; </a:t>
            </a:r>
            <a:r>
              <a:rPr lang="en-US" sz="1400" dirty="0" err="1" smtClean="0">
                <a:latin typeface="+mn-lt"/>
              </a:rPr>
              <a:t>Kreuter</a:t>
            </a:r>
            <a:r>
              <a:rPr lang="en-US" sz="1400" dirty="0" smtClean="0">
                <a:latin typeface="+mn-lt"/>
              </a:rPr>
              <a:t>, M.W. (2007) Using narrative communication as a tool for health behavior change: A conceptual, theoretical, and empirical overview. </a:t>
            </a:r>
            <a:r>
              <a:rPr lang="en-US" sz="1400" i="1" dirty="0" smtClean="0">
                <a:latin typeface="+mn-lt"/>
              </a:rPr>
              <a:t>Health Education &amp; Behavior, 34(5</a:t>
            </a:r>
            <a:r>
              <a:rPr lang="en-US" sz="1400" dirty="0" smtClean="0">
                <a:latin typeface="+mn-lt"/>
              </a:rPr>
              <a:t>): 977-792.</a:t>
            </a:r>
            <a:endParaRPr lang="en-US" sz="1400" dirty="0">
              <a:latin typeface="+mn-lt"/>
            </a:endParaRPr>
          </a:p>
        </p:txBody>
      </p:sp>
    </p:spTree>
    <p:extLst>
      <p:ext uri="{BB962C8B-B14F-4D97-AF65-F5344CB8AC3E}">
        <p14:creationId xmlns:p14="http://schemas.microsoft.com/office/powerpoint/2010/main" val="370586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3">
                    <a:lumMod val="40000"/>
                    <a:lumOff val="60000"/>
                  </a:schemeClr>
                </a:solidFill>
              </a:rPr>
              <a:t>Study </a:t>
            </a:r>
            <a:r>
              <a:rPr lang="en-US" sz="3600" dirty="0" smtClean="0">
                <a:solidFill>
                  <a:schemeClr val="accent3">
                    <a:lumMod val="40000"/>
                    <a:lumOff val="60000"/>
                  </a:schemeClr>
                </a:solidFill>
              </a:rPr>
              <a:t>Design</a:t>
            </a:r>
            <a:endParaRPr lang="en-US" sz="3600" dirty="0">
              <a:solidFill>
                <a:schemeClr val="accent3">
                  <a:lumMod val="40000"/>
                  <a:lumOff val="60000"/>
                </a:schemeClr>
              </a:solidFill>
            </a:endParaRPr>
          </a:p>
        </p:txBody>
      </p:sp>
      <p:sp>
        <p:nvSpPr>
          <p:cNvPr id="3" name="Content Placeholder 2"/>
          <p:cNvSpPr>
            <a:spLocks noGrp="1"/>
          </p:cNvSpPr>
          <p:nvPr>
            <p:ph idx="1"/>
          </p:nvPr>
        </p:nvSpPr>
        <p:spPr>
          <a:xfrm>
            <a:off x="381000" y="1600200"/>
            <a:ext cx="8458200" cy="5257800"/>
          </a:xfrm>
        </p:spPr>
        <p:txBody>
          <a:bodyPr>
            <a:noAutofit/>
          </a:bodyPr>
          <a:lstStyle/>
          <a:p>
            <a:r>
              <a:rPr lang="en-US" sz="2400" dirty="0" smtClean="0">
                <a:solidFill>
                  <a:srgbClr val="C00000"/>
                </a:solidFill>
              </a:rPr>
              <a:t>Study goal:</a:t>
            </a:r>
          </a:p>
          <a:p>
            <a:pPr lvl="1"/>
            <a:r>
              <a:rPr lang="en-US" sz="2000" dirty="0" smtClean="0"/>
              <a:t>To obtain feedback on </a:t>
            </a:r>
            <a:r>
              <a:rPr lang="en-US" sz="2000" dirty="0" smtClean="0"/>
              <a:t>childhood </a:t>
            </a:r>
            <a:r>
              <a:rPr lang="en-US" sz="2000" dirty="0" smtClean="0"/>
              <a:t>obesity prevention </a:t>
            </a:r>
            <a:r>
              <a:rPr lang="en-US" sz="2000" dirty="0" smtClean="0"/>
              <a:t>narratives</a:t>
            </a:r>
            <a:endParaRPr lang="en-US" sz="2000" dirty="0" smtClean="0"/>
          </a:p>
          <a:p>
            <a:r>
              <a:rPr lang="en-US" sz="2400" dirty="0" smtClean="0">
                <a:solidFill>
                  <a:srgbClr val="C00000"/>
                </a:solidFill>
              </a:rPr>
              <a:t>Participants:</a:t>
            </a:r>
          </a:p>
          <a:p>
            <a:pPr lvl="1"/>
            <a:r>
              <a:rPr lang="en-US" sz="2000" dirty="0" smtClean="0"/>
              <a:t>Mexican </a:t>
            </a:r>
            <a:r>
              <a:rPr lang="en-US" sz="2000" dirty="0"/>
              <a:t>American mothers of children ages 3-4 </a:t>
            </a:r>
            <a:r>
              <a:rPr lang="en-US" sz="2000" dirty="0" smtClean="0"/>
              <a:t>(n = 40)</a:t>
            </a:r>
            <a:endParaRPr lang="en-US" sz="2000" dirty="0"/>
          </a:p>
          <a:p>
            <a:pPr lvl="1"/>
            <a:r>
              <a:rPr lang="en-US" sz="2000" dirty="0"/>
              <a:t>Special Supplemental Nutrition Program for Women, Infants, and </a:t>
            </a:r>
            <a:r>
              <a:rPr lang="en-US" sz="2000" dirty="0" smtClean="0"/>
              <a:t>Children (WIC) </a:t>
            </a:r>
            <a:r>
              <a:rPr lang="en-US" sz="2000" dirty="0" smtClean="0"/>
              <a:t>clients, Community </a:t>
            </a:r>
            <a:r>
              <a:rPr lang="en-US" sz="2000" dirty="0"/>
              <a:t>Health and Social Services </a:t>
            </a:r>
            <a:r>
              <a:rPr lang="en-US" sz="2000" dirty="0" smtClean="0"/>
              <a:t>Center</a:t>
            </a:r>
          </a:p>
          <a:p>
            <a:pPr lvl="1"/>
            <a:r>
              <a:rPr lang="en-US" sz="2000" dirty="0" smtClean="0"/>
              <a:t>Children </a:t>
            </a:r>
            <a:r>
              <a:rPr lang="en-US" sz="2000" dirty="0"/>
              <a:t>consumed </a:t>
            </a:r>
            <a:r>
              <a:rPr lang="en-US" sz="2000" dirty="0" smtClean="0"/>
              <a:t>greater than recommended </a:t>
            </a:r>
            <a:r>
              <a:rPr lang="en-US" sz="2000" dirty="0"/>
              <a:t>levels of sugar-sweetened </a:t>
            </a:r>
            <a:r>
              <a:rPr lang="en-US" sz="2000" dirty="0" smtClean="0"/>
              <a:t>beverages (SSBs)</a:t>
            </a:r>
            <a:endParaRPr lang="en-US" sz="2000" dirty="0"/>
          </a:p>
          <a:p>
            <a:r>
              <a:rPr lang="en-US" sz="2400" dirty="0" smtClean="0">
                <a:solidFill>
                  <a:srgbClr val="C00000"/>
                </a:solidFill>
              </a:rPr>
              <a:t>Data collection:</a:t>
            </a:r>
          </a:p>
          <a:p>
            <a:pPr lvl="1"/>
            <a:r>
              <a:rPr lang="en-US" sz="2000" dirty="0" smtClean="0"/>
              <a:t>Participants </a:t>
            </a:r>
            <a:r>
              <a:rPr lang="en-US" sz="2000" dirty="0"/>
              <a:t>completed two face-to-face interviews </a:t>
            </a:r>
            <a:endParaRPr lang="en-US" sz="2000" dirty="0" smtClean="0"/>
          </a:p>
          <a:p>
            <a:pPr lvl="1"/>
            <a:r>
              <a:rPr lang="en-US" sz="2000" dirty="0" smtClean="0"/>
              <a:t>1</a:t>
            </a:r>
            <a:r>
              <a:rPr lang="en-US" sz="2000" baseline="30000" dirty="0" smtClean="0"/>
              <a:t>st</a:t>
            </a:r>
            <a:r>
              <a:rPr lang="en-US" sz="2000" dirty="0" smtClean="0"/>
              <a:t> interview: </a:t>
            </a:r>
            <a:r>
              <a:rPr lang="en-US" sz="2000" dirty="0" smtClean="0"/>
              <a:t>survey</a:t>
            </a:r>
            <a:endParaRPr lang="en-US" sz="2000" dirty="0" smtClean="0"/>
          </a:p>
          <a:p>
            <a:pPr lvl="1"/>
            <a:r>
              <a:rPr lang="en-US" sz="2000" dirty="0" smtClean="0"/>
              <a:t>2</a:t>
            </a:r>
            <a:r>
              <a:rPr lang="en-US" sz="2000" baseline="30000" dirty="0" smtClean="0"/>
              <a:t>nd</a:t>
            </a:r>
            <a:r>
              <a:rPr lang="en-US" sz="2000" dirty="0" smtClean="0"/>
              <a:t> interview: </a:t>
            </a:r>
            <a:r>
              <a:rPr lang="en-US" sz="2000" dirty="0" smtClean="0"/>
              <a:t>exposure to 1 narrative from each of 2 sets of narratives</a:t>
            </a:r>
            <a:endParaRPr lang="en-US" sz="2000" dirty="0" smtClean="0"/>
          </a:p>
          <a:p>
            <a:pPr lvl="1"/>
            <a:r>
              <a:rPr lang="en-US" sz="2000" dirty="0" smtClean="0"/>
              <a:t>All second </a:t>
            </a:r>
            <a:r>
              <a:rPr lang="en-US" sz="2000" dirty="0" smtClean="0"/>
              <a:t>interviews were completed </a:t>
            </a:r>
            <a:r>
              <a:rPr lang="en-US" sz="2000" dirty="0"/>
              <a:t>in </a:t>
            </a:r>
            <a:r>
              <a:rPr lang="en-US" sz="2000" dirty="0" smtClean="0"/>
              <a:t>Spanish</a:t>
            </a:r>
            <a:endParaRPr lang="en-US" sz="2000" dirty="0"/>
          </a:p>
          <a:p>
            <a:pPr lvl="1"/>
            <a:r>
              <a:rPr lang="en-US" sz="2000" dirty="0" smtClean="0"/>
              <a:t>Participants received a $25 gift certificate to a local grocery store</a:t>
            </a:r>
            <a:endParaRPr lang="en-US" sz="2000" dirty="0"/>
          </a:p>
        </p:txBody>
      </p:sp>
    </p:spTree>
    <p:extLst>
      <p:ext uri="{BB962C8B-B14F-4D97-AF65-F5344CB8AC3E}">
        <p14:creationId xmlns:p14="http://schemas.microsoft.com/office/powerpoint/2010/main" val="2683801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28600"/>
            <a:ext cx="8382000" cy="715963"/>
          </a:xfrm>
        </p:spPr>
        <p:txBody>
          <a:bodyPr>
            <a:normAutofit/>
          </a:bodyPr>
          <a:lstStyle/>
          <a:p>
            <a:r>
              <a:rPr lang="en-US" sz="3600" dirty="0" smtClean="0">
                <a:solidFill>
                  <a:schemeClr val="bg1"/>
                </a:solidFill>
              </a:rPr>
              <a:t>Participant </a:t>
            </a:r>
            <a:r>
              <a:rPr lang="en-US" sz="3600" dirty="0" smtClean="0">
                <a:solidFill>
                  <a:schemeClr val="bg1"/>
                </a:solidFill>
              </a:rPr>
              <a:t>Characteristics </a:t>
            </a:r>
            <a:r>
              <a:rPr lang="en-US" sz="3600" dirty="0" smtClean="0">
                <a:solidFill>
                  <a:schemeClr val="bg1"/>
                </a:solidFill>
              </a:rPr>
              <a:t>(n=40)</a:t>
            </a:r>
            <a:endParaRPr lang="en-US" sz="3600" dirty="0">
              <a:solidFill>
                <a:schemeClr val="bg1"/>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496760814"/>
              </p:ext>
            </p:extLst>
          </p:nvPr>
        </p:nvGraphicFramePr>
        <p:xfrm>
          <a:off x="190500" y="1109331"/>
          <a:ext cx="8763000" cy="5562600"/>
        </p:xfrm>
        <a:graphic>
          <a:graphicData uri="http://schemas.openxmlformats.org/drawingml/2006/table">
            <a:tbl>
              <a:tblPr firstRow="1" bandRow="1">
                <a:tableStyleId>{5C22544A-7EE6-4342-B048-85BDC9FD1C3A}</a:tableStyleId>
              </a:tblPr>
              <a:tblGrid>
                <a:gridCol w="7599770"/>
                <a:gridCol w="1163230"/>
              </a:tblGrid>
              <a:tr h="370840">
                <a:tc>
                  <a:txBody>
                    <a:bodyPr/>
                    <a:lstStyle/>
                    <a:p>
                      <a:endParaRPr lang="en-US" dirty="0"/>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800" b="1" dirty="0" smtClean="0">
                          <a:effectLst/>
                          <a:latin typeface="Calibri"/>
                          <a:ea typeface="Times New Roman"/>
                          <a:cs typeface="Times New Roman"/>
                        </a:rPr>
                        <a:t>Age:</a:t>
                      </a:r>
                      <a:endParaRPr lang="en-US" sz="1800" b="1" dirty="0" smtClean="0">
                        <a:effectLst/>
                        <a:latin typeface="Calibri"/>
                        <a:ea typeface="Calibri"/>
                        <a:cs typeface="Times New Roman"/>
                      </a:endParaRPr>
                    </a:p>
                  </a:txBody>
                  <a:tcPr marL="68580" marR="68580" marT="0" marB="0"/>
                </a:tc>
                <a:tc>
                  <a:txBody>
                    <a:bodyPr/>
                    <a:lstStyle/>
                    <a:p>
                      <a:pPr marL="0" marR="0" algn="ctr">
                        <a:spcBef>
                          <a:spcPts val="200"/>
                        </a:spcBef>
                        <a:spcAft>
                          <a:spcPts val="200"/>
                        </a:spcAft>
                      </a:pP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a:effectLst/>
                          <a:latin typeface="Calibri"/>
                          <a:ea typeface="Times New Roman"/>
                          <a:cs typeface="Times New Roman"/>
                        </a:rPr>
                        <a:t>     Mean </a:t>
                      </a:r>
                      <a:r>
                        <a:rPr lang="en-US" sz="1800" b="1" dirty="0" smtClean="0">
                          <a:effectLst/>
                          <a:latin typeface="Calibri"/>
                          <a:ea typeface="Times New Roman"/>
                          <a:cs typeface="Times New Roman"/>
                        </a:rPr>
                        <a:t>age </a:t>
                      </a:r>
                      <a:r>
                        <a:rPr lang="en-US" sz="1800" b="1" dirty="0">
                          <a:effectLst/>
                          <a:latin typeface="Calibri"/>
                          <a:ea typeface="Times New Roman"/>
                          <a:cs typeface="Times New Roman"/>
                        </a:rPr>
                        <a:t>in </a:t>
                      </a:r>
                      <a:r>
                        <a:rPr lang="en-US" sz="1800" b="1" dirty="0" smtClean="0">
                          <a:effectLst/>
                          <a:latin typeface="Calibri"/>
                          <a:ea typeface="Times New Roman"/>
                          <a:cs typeface="Times New Roman"/>
                        </a:rPr>
                        <a:t>years (mothers)</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Times New Roman"/>
                          <a:cs typeface="Times New Roman"/>
                        </a:rPr>
                        <a:t>32.1</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a:effectLst/>
                          <a:latin typeface="Calibri"/>
                          <a:ea typeface="Times New Roman"/>
                          <a:cs typeface="Times New Roman"/>
                        </a:rPr>
                        <a:t>     Mean </a:t>
                      </a:r>
                      <a:r>
                        <a:rPr lang="en-US" sz="1800" b="1" dirty="0" smtClean="0">
                          <a:effectLst/>
                          <a:latin typeface="Calibri"/>
                          <a:ea typeface="Times New Roman"/>
                          <a:cs typeface="Times New Roman"/>
                        </a:rPr>
                        <a:t>age </a:t>
                      </a:r>
                      <a:r>
                        <a:rPr lang="en-US" sz="1800" b="1" dirty="0">
                          <a:effectLst/>
                          <a:latin typeface="Calibri"/>
                          <a:ea typeface="Times New Roman"/>
                          <a:cs typeface="Times New Roman"/>
                        </a:rPr>
                        <a:t>in </a:t>
                      </a:r>
                      <a:r>
                        <a:rPr lang="en-US" sz="1800" b="1" dirty="0" smtClean="0">
                          <a:effectLst/>
                          <a:latin typeface="Calibri"/>
                          <a:ea typeface="Times New Roman"/>
                          <a:cs typeface="Times New Roman"/>
                        </a:rPr>
                        <a:t>years</a:t>
                      </a:r>
                      <a:r>
                        <a:rPr lang="en-US" sz="1800" b="1" baseline="0" dirty="0" smtClean="0">
                          <a:effectLst/>
                          <a:latin typeface="Calibri"/>
                          <a:ea typeface="Times New Roman"/>
                          <a:cs typeface="Times New Roman"/>
                        </a:rPr>
                        <a:t> (children)</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Times New Roman"/>
                          <a:cs typeface="Times New Roman"/>
                        </a:rPr>
                        <a:t>3.6</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smtClean="0">
                          <a:effectLst/>
                          <a:latin typeface="Calibri"/>
                          <a:ea typeface="Times New Roman"/>
                          <a:cs typeface="Times New Roman"/>
                        </a:rPr>
                        <a:t>Nativity:</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a:effectLst/>
                          <a:latin typeface="Calibri"/>
                          <a:ea typeface="Times New Roman"/>
                          <a:cs typeface="Times New Roman"/>
                        </a:rPr>
                        <a:t> </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a:effectLst/>
                          <a:latin typeface="Calibri"/>
                          <a:ea typeface="Times New Roman"/>
                          <a:cs typeface="Times New Roman"/>
                        </a:rPr>
                        <a:t>     </a:t>
                      </a:r>
                      <a:r>
                        <a:rPr lang="en-US" sz="1800" b="1" dirty="0" smtClean="0">
                          <a:effectLst/>
                          <a:latin typeface="Calibri"/>
                          <a:ea typeface="Times New Roman"/>
                          <a:cs typeface="Times New Roman"/>
                        </a:rPr>
                        <a:t>Foreign</a:t>
                      </a:r>
                      <a:r>
                        <a:rPr lang="en-US" sz="1800" b="1" baseline="0" dirty="0" smtClean="0">
                          <a:effectLst/>
                          <a:latin typeface="Calibri"/>
                          <a:ea typeface="Times New Roman"/>
                          <a:cs typeface="Times New Roman"/>
                        </a:rPr>
                        <a:t> born (mothers)</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Times New Roman"/>
                          <a:cs typeface="Times New Roman"/>
                        </a:rPr>
                        <a:t>98%</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a:effectLst/>
                          <a:latin typeface="Calibri"/>
                          <a:ea typeface="Times New Roman"/>
                          <a:cs typeface="Times New Roman"/>
                        </a:rPr>
                        <a:t>     Mean </a:t>
                      </a:r>
                      <a:r>
                        <a:rPr lang="en-US" sz="1800" b="1" dirty="0" smtClean="0">
                          <a:effectLst/>
                          <a:latin typeface="Calibri"/>
                          <a:ea typeface="Times New Roman"/>
                          <a:cs typeface="Times New Roman"/>
                        </a:rPr>
                        <a:t>years lived </a:t>
                      </a:r>
                      <a:r>
                        <a:rPr lang="en-US" sz="1800" b="1" dirty="0">
                          <a:effectLst/>
                          <a:latin typeface="Calibri"/>
                          <a:ea typeface="Times New Roman"/>
                          <a:cs typeface="Times New Roman"/>
                        </a:rPr>
                        <a:t>in the </a:t>
                      </a:r>
                      <a:r>
                        <a:rPr lang="en-US" sz="1800" b="1" dirty="0" smtClean="0">
                          <a:effectLst/>
                          <a:latin typeface="Calibri"/>
                          <a:ea typeface="Times New Roman"/>
                          <a:cs typeface="Times New Roman"/>
                        </a:rPr>
                        <a:t>U.S. (foreign-born mothers)</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Times New Roman"/>
                          <a:cs typeface="Times New Roman"/>
                        </a:rPr>
                        <a:t>11.8</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a:effectLst/>
                          <a:latin typeface="Calibri"/>
                          <a:ea typeface="Times New Roman"/>
                          <a:cs typeface="Times New Roman"/>
                        </a:rPr>
                        <a:t>Married or Living with a </a:t>
                      </a:r>
                      <a:r>
                        <a:rPr lang="en-US" sz="1800" b="1" dirty="0" smtClean="0">
                          <a:effectLst/>
                          <a:latin typeface="Calibri"/>
                          <a:ea typeface="Times New Roman"/>
                          <a:cs typeface="Times New Roman"/>
                        </a:rPr>
                        <a:t>Partner</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Times New Roman"/>
                          <a:cs typeface="Times New Roman"/>
                        </a:rPr>
                        <a:t>83%</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a:effectLst/>
                          <a:latin typeface="Calibri"/>
                          <a:ea typeface="Times New Roman"/>
                          <a:cs typeface="Times New Roman"/>
                        </a:rPr>
                        <a:t>Educational </a:t>
                      </a:r>
                      <a:r>
                        <a:rPr lang="en-US" sz="1800" b="1" dirty="0" smtClean="0">
                          <a:effectLst/>
                          <a:latin typeface="Calibri"/>
                          <a:ea typeface="Times New Roman"/>
                          <a:cs typeface="Times New Roman"/>
                        </a:rPr>
                        <a:t>Status:</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a:effectLst/>
                          <a:latin typeface="Calibri"/>
                          <a:ea typeface="Times New Roman"/>
                          <a:cs typeface="Times New Roman"/>
                        </a:rPr>
                        <a:t> </a:t>
                      </a:r>
                      <a:endParaRPr lang="en-US" sz="1800" b="1">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smtClean="0">
                          <a:effectLst/>
                          <a:latin typeface="Calibri"/>
                          <a:ea typeface="Calibri"/>
                          <a:cs typeface="Times New Roman"/>
                        </a:rPr>
                        <a:t>     Less </a:t>
                      </a:r>
                      <a:r>
                        <a:rPr lang="en-US" sz="1800" b="1" dirty="0" smtClean="0">
                          <a:effectLst/>
                          <a:latin typeface="Calibri"/>
                          <a:ea typeface="Calibri"/>
                          <a:cs typeface="Times New Roman"/>
                        </a:rPr>
                        <a:t>than</a:t>
                      </a:r>
                      <a:r>
                        <a:rPr lang="en-US" sz="1800" b="1" baseline="0" dirty="0" smtClean="0">
                          <a:effectLst/>
                          <a:latin typeface="Calibri"/>
                          <a:ea typeface="Calibri"/>
                          <a:cs typeface="Times New Roman"/>
                        </a:rPr>
                        <a:t> </a:t>
                      </a:r>
                      <a:r>
                        <a:rPr lang="en-US" sz="1800" b="1" baseline="0" dirty="0" smtClean="0">
                          <a:effectLst/>
                          <a:latin typeface="Calibri"/>
                          <a:ea typeface="Calibri"/>
                          <a:cs typeface="Times New Roman"/>
                        </a:rPr>
                        <a:t>8</a:t>
                      </a:r>
                      <a:r>
                        <a:rPr lang="en-US" sz="1800" b="1" baseline="30000" dirty="0" smtClean="0">
                          <a:effectLst/>
                          <a:latin typeface="Calibri"/>
                          <a:ea typeface="Calibri"/>
                          <a:cs typeface="Times New Roman"/>
                        </a:rPr>
                        <a:t>th</a:t>
                      </a:r>
                      <a:r>
                        <a:rPr lang="en-US" sz="1800" b="1" baseline="0" dirty="0" smtClean="0">
                          <a:effectLst/>
                          <a:latin typeface="Calibri"/>
                          <a:ea typeface="Calibri"/>
                          <a:cs typeface="Times New Roman"/>
                        </a:rPr>
                        <a:t> </a:t>
                      </a:r>
                      <a:r>
                        <a:rPr lang="en-US" sz="1800" b="1" baseline="0" dirty="0" smtClean="0">
                          <a:effectLst/>
                          <a:latin typeface="Calibri"/>
                          <a:ea typeface="Calibri"/>
                          <a:cs typeface="Times New Roman"/>
                        </a:rPr>
                        <a:t>grade</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Calibri"/>
                          <a:cs typeface="Times New Roman"/>
                        </a:rPr>
                        <a:t>25%</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a:effectLst/>
                          <a:latin typeface="Calibri"/>
                          <a:ea typeface="Times New Roman"/>
                          <a:cs typeface="Times New Roman"/>
                        </a:rPr>
                        <a:t>     </a:t>
                      </a:r>
                      <a:r>
                        <a:rPr lang="en-US" sz="1800" b="1" dirty="0" smtClean="0">
                          <a:effectLst/>
                          <a:latin typeface="Calibri"/>
                          <a:ea typeface="Times New Roman"/>
                          <a:cs typeface="Times New Roman"/>
                        </a:rPr>
                        <a:t>Between 8</a:t>
                      </a:r>
                      <a:r>
                        <a:rPr lang="en-US" sz="1800" b="1" baseline="30000" dirty="0" smtClean="0">
                          <a:effectLst/>
                          <a:latin typeface="Calibri"/>
                          <a:ea typeface="Times New Roman"/>
                          <a:cs typeface="Times New Roman"/>
                        </a:rPr>
                        <a:t>th</a:t>
                      </a:r>
                      <a:r>
                        <a:rPr lang="en-US" sz="1800" b="1" dirty="0" smtClean="0">
                          <a:effectLst/>
                          <a:latin typeface="Calibri"/>
                          <a:ea typeface="Times New Roman"/>
                          <a:cs typeface="Times New Roman"/>
                        </a:rPr>
                        <a:t> and 11</a:t>
                      </a:r>
                      <a:r>
                        <a:rPr lang="en-US" sz="1800" b="1" baseline="30000" dirty="0" smtClean="0">
                          <a:effectLst/>
                          <a:latin typeface="Calibri"/>
                          <a:ea typeface="Times New Roman"/>
                          <a:cs typeface="Times New Roman"/>
                        </a:rPr>
                        <a:t>th</a:t>
                      </a:r>
                      <a:r>
                        <a:rPr lang="en-US" sz="1800" b="1" dirty="0" smtClean="0">
                          <a:effectLst/>
                          <a:latin typeface="Calibri"/>
                          <a:ea typeface="Times New Roman"/>
                          <a:cs typeface="Times New Roman"/>
                        </a:rPr>
                        <a:t> </a:t>
                      </a:r>
                      <a:r>
                        <a:rPr lang="en-US" sz="1800" b="1" dirty="0" smtClean="0">
                          <a:effectLst/>
                          <a:latin typeface="Calibri"/>
                          <a:ea typeface="Times New Roman"/>
                          <a:cs typeface="Times New Roman"/>
                        </a:rPr>
                        <a:t>grade</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Times New Roman"/>
                          <a:cs typeface="Times New Roman"/>
                        </a:rPr>
                        <a:t>15%</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a:effectLst/>
                          <a:latin typeface="Calibri"/>
                          <a:ea typeface="Times New Roman"/>
                          <a:cs typeface="Times New Roman"/>
                        </a:rPr>
                        <a:t>     High </a:t>
                      </a:r>
                      <a:r>
                        <a:rPr lang="en-US" sz="1800" b="1" dirty="0" smtClean="0">
                          <a:effectLst/>
                          <a:latin typeface="Calibri"/>
                          <a:ea typeface="Times New Roman"/>
                          <a:cs typeface="Times New Roman"/>
                        </a:rPr>
                        <a:t>school diploma/GED </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Times New Roman"/>
                          <a:cs typeface="Times New Roman"/>
                        </a:rPr>
                        <a:t>50%</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a:effectLst/>
                          <a:latin typeface="Calibri"/>
                          <a:ea typeface="Times New Roman"/>
                          <a:cs typeface="Times New Roman"/>
                        </a:rPr>
                        <a:t>     Some </a:t>
                      </a:r>
                      <a:r>
                        <a:rPr lang="en-US" sz="1800" b="1" dirty="0" smtClean="0">
                          <a:effectLst/>
                          <a:latin typeface="Calibri"/>
                          <a:ea typeface="Times New Roman"/>
                          <a:cs typeface="Times New Roman"/>
                        </a:rPr>
                        <a:t>college </a:t>
                      </a:r>
                      <a:r>
                        <a:rPr lang="en-US" sz="1800" b="1" dirty="0">
                          <a:effectLst/>
                          <a:latin typeface="Calibri"/>
                          <a:ea typeface="Times New Roman"/>
                          <a:cs typeface="Times New Roman"/>
                        </a:rPr>
                        <a:t>or </a:t>
                      </a:r>
                      <a:r>
                        <a:rPr lang="en-US" sz="1800" b="1" dirty="0" smtClean="0">
                          <a:effectLst/>
                          <a:latin typeface="Calibri"/>
                          <a:ea typeface="Times New Roman"/>
                          <a:cs typeface="Times New Roman"/>
                        </a:rPr>
                        <a:t>college graduate</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Times New Roman"/>
                          <a:cs typeface="Times New Roman"/>
                        </a:rPr>
                        <a:t>10%</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smtClean="0">
                          <a:effectLst/>
                          <a:latin typeface="Calibri"/>
                          <a:ea typeface="Calibri"/>
                          <a:cs typeface="Times New Roman"/>
                        </a:rPr>
                        <a:t>Mean hours of screen </a:t>
                      </a:r>
                      <a:r>
                        <a:rPr lang="en-US" sz="1800" b="1" dirty="0" smtClean="0">
                          <a:effectLst/>
                          <a:latin typeface="Calibri"/>
                          <a:ea typeface="Calibri"/>
                          <a:cs typeface="Times New Roman"/>
                        </a:rPr>
                        <a:t>time</a:t>
                      </a:r>
                      <a:r>
                        <a:rPr lang="en-US" sz="1800" b="1" baseline="0" dirty="0" smtClean="0">
                          <a:effectLst/>
                          <a:latin typeface="Calibri"/>
                          <a:ea typeface="Calibri"/>
                          <a:cs typeface="Times New Roman"/>
                        </a:rPr>
                        <a:t> </a:t>
                      </a:r>
                      <a:r>
                        <a:rPr lang="en-US" sz="1800" b="1" dirty="0" smtClean="0">
                          <a:effectLst/>
                          <a:latin typeface="Calibri"/>
                          <a:ea typeface="Calibri"/>
                          <a:cs typeface="Times New Roman"/>
                        </a:rPr>
                        <a:t>per </a:t>
                      </a:r>
                      <a:r>
                        <a:rPr lang="en-US" sz="1800" b="1" dirty="0" smtClean="0">
                          <a:effectLst/>
                          <a:latin typeface="Calibri"/>
                          <a:ea typeface="Calibri"/>
                          <a:cs typeface="Times New Roman"/>
                        </a:rPr>
                        <a:t>day (</a:t>
                      </a:r>
                      <a:r>
                        <a:rPr lang="en-US" sz="1800" b="1" dirty="0" smtClean="0">
                          <a:effectLst/>
                          <a:latin typeface="Calibri"/>
                          <a:ea typeface="Calibri"/>
                          <a:cs typeface="Times New Roman"/>
                        </a:rPr>
                        <a:t>children)</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Calibri"/>
                          <a:cs typeface="Times New Roman"/>
                        </a:rPr>
                        <a:t>6</a:t>
                      </a:r>
                      <a:endParaRPr lang="en-US" sz="1800" b="1" dirty="0">
                        <a:effectLst/>
                        <a:latin typeface="Calibri"/>
                        <a:ea typeface="Calibri"/>
                        <a:cs typeface="Times New Roman"/>
                      </a:endParaRPr>
                    </a:p>
                  </a:txBody>
                  <a:tcPr marL="68580" marR="68580" marT="0" marB="0"/>
                </a:tc>
              </a:tr>
              <a:tr h="370840">
                <a:tc>
                  <a:txBody>
                    <a:bodyPr/>
                    <a:lstStyle/>
                    <a:p>
                      <a:pPr marL="0" marR="0">
                        <a:spcBef>
                          <a:spcPts val="200"/>
                        </a:spcBef>
                        <a:spcAft>
                          <a:spcPts val="200"/>
                        </a:spcAft>
                      </a:pPr>
                      <a:r>
                        <a:rPr lang="en-US" sz="1800" b="1" dirty="0" smtClean="0">
                          <a:effectLst/>
                          <a:latin typeface="Calibri"/>
                          <a:ea typeface="Calibri"/>
                          <a:cs typeface="Times New Roman"/>
                        </a:rPr>
                        <a:t>Mean hours</a:t>
                      </a:r>
                      <a:r>
                        <a:rPr lang="en-US" sz="1800" b="1" baseline="0" dirty="0" smtClean="0">
                          <a:effectLst/>
                          <a:latin typeface="Calibri"/>
                          <a:ea typeface="Calibri"/>
                          <a:cs typeface="Times New Roman"/>
                        </a:rPr>
                        <a:t> of active play per day (</a:t>
                      </a:r>
                      <a:r>
                        <a:rPr lang="en-US" sz="1800" b="1" baseline="0" dirty="0" smtClean="0">
                          <a:effectLst/>
                          <a:latin typeface="Calibri"/>
                          <a:ea typeface="Calibri"/>
                          <a:cs typeface="Times New Roman"/>
                        </a:rPr>
                        <a:t>children)</a:t>
                      </a:r>
                      <a:endParaRPr lang="en-US" sz="1800" b="1" dirty="0">
                        <a:effectLst/>
                        <a:latin typeface="Calibri"/>
                        <a:ea typeface="Calibri"/>
                        <a:cs typeface="Times New Roman"/>
                      </a:endParaRPr>
                    </a:p>
                  </a:txBody>
                  <a:tcPr marL="68580" marR="68580" marT="0" marB="0"/>
                </a:tc>
                <a:tc>
                  <a:txBody>
                    <a:bodyPr/>
                    <a:lstStyle/>
                    <a:p>
                      <a:pPr marL="0" marR="0" algn="ctr">
                        <a:spcBef>
                          <a:spcPts val="200"/>
                        </a:spcBef>
                        <a:spcAft>
                          <a:spcPts val="200"/>
                        </a:spcAft>
                      </a:pPr>
                      <a:r>
                        <a:rPr lang="en-US" sz="1800" b="1" dirty="0" smtClean="0">
                          <a:effectLst/>
                          <a:latin typeface="Calibri"/>
                          <a:ea typeface="Calibri"/>
                          <a:cs typeface="Times New Roman"/>
                        </a:rPr>
                        <a:t>1.2</a:t>
                      </a:r>
                      <a:endParaRPr lang="en-US" sz="18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25862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Story #1: Reducing SSB Intake </a:t>
            </a:r>
            <a:endParaRPr lang="en-US" sz="3600"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a:t>Setting</a:t>
            </a:r>
            <a:r>
              <a:rPr lang="en-US" dirty="0" smtClean="0"/>
              <a:t>:</a:t>
            </a:r>
          </a:p>
          <a:p>
            <a:pPr lvl="1"/>
            <a:r>
              <a:rPr lang="en-US" dirty="0" smtClean="0"/>
              <a:t>Version A: Family dinner at home</a:t>
            </a:r>
          </a:p>
          <a:p>
            <a:pPr lvl="1"/>
            <a:r>
              <a:rPr lang="en-US" dirty="0" smtClean="0"/>
              <a:t>Version B: Dinner with extended family at the grandparents’ house</a:t>
            </a:r>
            <a:endParaRPr lang="en-US" dirty="0"/>
          </a:p>
          <a:p>
            <a:r>
              <a:rPr lang="en-US" dirty="0" smtClean="0"/>
              <a:t>Plot:</a:t>
            </a:r>
          </a:p>
          <a:p>
            <a:pPr lvl="1"/>
            <a:r>
              <a:rPr lang="en-US" dirty="0" smtClean="0"/>
              <a:t>Crisis: Child demands a SSB (Version A) or is given a SSB by an aunt (Version B)</a:t>
            </a:r>
          </a:p>
          <a:p>
            <a:pPr lvl="1"/>
            <a:r>
              <a:rPr lang="en-US" dirty="0" smtClean="0"/>
              <a:t>Mother (protagonist) recalls a conversation with a WIC nutritionist (nutrition messages)</a:t>
            </a:r>
            <a:endParaRPr lang="en-US" dirty="0"/>
          </a:p>
          <a:p>
            <a:pPr lvl="1"/>
            <a:r>
              <a:rPr lang="en-US" dirty="0" smtClean="0"/>
              <a:t>Resolution/Action: Mother gives the child water</a:t>
            </a:r>
          </a:p>
        </p:txBody>
      </p:sp>
    </p:spTree>
    <p:extLst>
      <p:ext uri="{BB962C8B-B14F-4D97-AF65-F5344CB8AC3E}">
        <p14:creationId xmlns:p14="http://schemas.microsoft.com/office/powerpoint/2010/main" val="1633152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Story #1: Nutrition Messages</a:t>
            </a:r>
            <a:endParaRPr lang="en-US" sz="3600" dirty="0">
              <a:solidFill>
                <a:schemeClr val="bg1"/>
              </a:solidFill>
            </a:endParaRPr>
          </a:p>
        </p:txBody>
      </p:sp>
      <p:sp>
        <p:nvSpPr>
          <p:cNvPr id="3" name="Content Placeholder 2"/>
          <p:cNvSpPr>
            <a:spLocks noGrp="1"/>
          </p:cNvSpPr>
          <p:nvPr>
            <p:ph idx="1"/>
          </p:nvPr>
        </p:nvSpPr>
        <p:spPr>
          <a:xfrm>
            <a:off x="304800" y="1600200"/>
            <a:ext cx="8610600" cy="5105399"/>
          </a:xfrm>
        </p:spPr>
        <p:txBody>
          <a:bodyPr>
            <a:noAutofit/>
          </a:bodyPr>
          <a:lstStyle/>
          <a:p>
            <a:r>
              <a:rPr lang="en-US" sz="2000" dirty="0" smtClean="0"/>
              <a:t>“… I </a:t>
            </a:r>
            <a:r>
              <a:rPr lang="en-US" sz="2000" dirty="0"/>
              <a:t>saw the nutritionist at the WIC clinic the other </a:t>
            </a:r>
            <a:r>
              <a:rPr lang="en-US" sz="2000" dirty="0" smtClean="0"/>
              <a:t>day … She </a:t>
            </a:r>
            <a:r>
              <a:rPr lang="en-US" sz="2000" dirty="0"/>
              <a:t>explained that </a:t>
            </a:r>
            <a:r>
              <a:rPr lang="en-US" sz="2000" b="1" dirty="0">
                <a:solidFill>
                  <a:srgbClr val="0070C0"/>
                </a:solidFill>
              </a:rPr>
              <a:t>flavored drinks - like Gatorade, Sunny Delight, and </a:t>
            </a:r>
            <a:r>
              <a:rPr lang="en-US" sz="2000" b="1" dirty="0" err="1">
                <a:solidFill>
                  <a:srgbClr val="0070C0"/>
                </a:solidFill>
              </a:rPr>
              <a:t>Jumex</a:t>
            </a:r>
            <a:r>
              <a:rPr lang="en-US" sz="2000" b="1" dirty="0">
                <a:solidFill>
                  <a:srgbClr val="0070C0"/>
                </a:solidFill>
              </a:rPr>
              <a:t> - have a lot of sugar in them. </a:t>
            </a:r>
            <a:r>
              <a:rPr lang="en-US" sz="2000" b="1" dirty="0" smtClean="0">
                <a:solidFill>
                  <a:srgbClr val="0070C0"/>
                </a:solidFill>
              </a:rPr>
              <a:t> </a:t>
            </a:r>
            <a:r>
              <a:rPr lang="en-US" sz="2000" b="1" dirty="0" smtClean="0">
                <a:solidFill>
                  <a:srgbClr val="7030A0"/>
                </a:solidFill>
              </a:rPr>
              <a:t>That </a:t>
            </a:r>
            <a:r>
              <a:rPr lang="en-US" sz="2000" b="1" dirty="0">
                <a:solidFill>
                  <a:srgbClr val="7030A0"/>
                </a:solidFill>
              </a:rPr>
              <a:t>means that Manuel may be more likely to have health problems.</a:t>
            </a:r>
            <a:r>
              <a:rPr lang="en-US" sz="2000" dirty="0">
                <a:solidFill>
                  <a:srgbClr val="7030A0"/>
                </a:solidFill>
              </a:rPr>
              <a:t> </a:t>
            </a:r>
            <a:r>
              <a:rPr lang="en-US" sz="2000" dirty="0" smtClean="0">
                <a:solidFill>
                  <a:srgbClr val="7030A0"/>
                </a:solidFill>
              </a:rPr>
              <a:t> </a:t>
            </a:r>
            <a:r>
              <a:rPr lang="en-US" sz="2000" dirty="0" smtClean="0"/>
              <a:t>She </a:t>
            </a:r>
            <a:r>
              <a:rPr lang="en-US" sz="2000" dirty="0"/>
              <a:t>told me that drinking one bottle of Gatorade is the same as having 5 packets of sugar! </a:t>
            </a:r>
            <a:r>
              <a:rPr lang="en-US" sz="2000" dirty="0" smtClean="0"/>
              <a:t> I </a:t>
            </a:r>
            <a:r>
              <a:rPr lang="en-US" sz="2000" dirty="0"/>
              <a:t>knew Gatorade wasn't healthy, but I had no idea it had so much sugar! </a:t>
            </a:r>
            <a:r>
              <a:rPr lang="en-US" sz="2000" dirty="0" smtClean="0"/>
              <a:t> The </a:t>
            </a:r>
            <a:r>
              <a:rPr lang="en-US" sz="2000" dirty="0"/>
              <a:t>nutritionist also said that Manuel drinks too much fruit juice and chocolate milk</a:t>
            </a:r>
            <a:r>
              <a:rPr lang="en-US" sz="2000" dirty="0" smtClean="0"/>
              <a:t>.  </a:t>
            </a:r>
            <a:r>
              <a:rPr lang="en-US" sz="2000" dirty="0"/>
              <a:t>I thought that it was good to give juice to kids Manuel's age and that it was okay to put chocolate or strawberry in the milk if it made him more likely to drink it</a:t>
            </a:r>
            <a:r>
              <a:rPr lang="en-US" sz="2000" dirty="0" smtClean="0"/>
              <a:t>.  </a:t>
            </a:r>
            <a:r>
              <a:rPr lang="en-US" sz="2000" dirty="0"/>
              <a:t>The nutritionist and I talked about how he needs to gain weight as he grows in a healthy way, like from the protein in low-fat milk, and not from sugar. </a:t>
            </a:r>
            <a:r>
              <a:rPr lang="en-US" sz="2000" dirty="0" smtClean="0"/>
              <a:t> So</a:t>
            </a:r>
            <a:r>
              <a:rPr lang="en-US" sz="2000" dirty="0"/>
              <a:t>, </a:t>
            </a:r>
            <a:r>
              <a:rPr lang="en-US" sz="2000" b="1" dirty="0">
                <a:solidFill>
                  <a:schemeClr val="accent6"/>
                </a:solidFill>
              </a:rPr>
              <a:t>instead of sugary drinks, he should mostly just be drinking plain water. </a:t>
            </a:r>
            <a:r>
              <a:rPr lang="en-US" sz="2000" b="1" dirty="0" smtClean="0">
                <a:solidFill>
                  <a:schemeClr val="accent6"/>
                </a:solidFill>
              </a:rPr>
              <a:t> </a:t>
            </a:r>
            <a:r>
              <a:rPr lang="en-US" sz="2000" dirty="0" smtClean="0"/>
              <a:t>After </a:t>
            </a:r>
            <a:r>
              <a:rPr lang="en-US" sz="2000" dirty="0"/>
              <a:t>I saw the nutritionist, I called my doctor to talk about what I had heard. </a:t>
            </a:r>
            <a:r>
              <a:rPr lang="en-US" sz="2000" dirty="0" smtClean="0"/>
              <a:t> The </a:t>
            </a:r>
            <a:r>
              <a:rPr lang="en-US" sz="2000" dirty="0"/>
              <a:t>doctor said it's good to give kids only </a:t>
            </a:r>
            <a:r>
              <a:rPr lang="en-US" sz="2000" b="1" dirty="0">
                <a:solidFill>
                  <a:srgbClr val="FF9933"/>
                </a:solidFill>
              </a:rPr>
              <a:t>one small glass of juice </a:t>
            </a:r>
            <a:r>
              <a:rPr lang="en-US" sz="2000" dirty="0"/>
              <a:t>and </a:t>
            </a:r>
            <a:r>
              <a:rPr lang="en-US" sz="2000" b="1" dirty="0">
                <a:solidFill>
                  <a:schemeClr val="accent4"/>
                </a:solidFill>
              </a:rPr>
              <a:t>two glasses of white milk each day</a:t>
            </a:r>
            <a:r>
              <a:rPr lang="en-US" sz="2000" dirty="0" smtClean="0"/>
              <a:t>.  </a:t>
            </a:r>
            <a:r>
              <a:rPr lang="en-US" sz="2000" dirty="0"/>
              <a:t>Other than that, give them plain </a:t>
            </a:r>
            <a:r>
              <a:rPr lang="en-US" sz="2000" dirty="0" smtClean="0"/>
              <a:t>water</a:t>
            </a:r>
            <a:r>
              <a:rPr lang="en-US" sz="2000" dirty="0"/>
              <a:t> </a:t>
            </a:r>
            <a:r>
              <a:rPr lang="en-US" sz="2000" dirty="0" smtClean="0"/>
              <a:t>…”</a:t>
            </a:r>
          </a:p>
        </p:txBody>
      </p:sp>
    </p:spTree>
    <p:extLst>
      <p:ext uri="{BB962C8B-B14F-4D97-AF65-F5344CB8AC3E}">
        <p14:creationId xmlns:p14="http://schemas.microsoft.com/office/powerpoint/2010/main" val="2735473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Story #1: Action</a:t>
            </a:r>
            <a:endParaRPr lang="en-US" sz="3600" dirty="0">
              <a:solidFill>
                <a:schemeClr val="bg1"/>
              </a:solidFill>
            </a:endParaRPr>
          </a:p>
        </p:txBody>
      </p:sp>
      <p:sp>
        <p:nvSpPr>
          <p:cNvPr id="3" name="Content Placeholder 2"/>
          <p:cNvSpPr>
            <a:spLocks noGrp="1"/>
          </p:cNvSpPr>
          <p:nvPr>
            <p:ph idx="1"/>
          </p:nvPr>
        </p:nvSpPr>
        <p:spPr>
          <a:xfrm>
            <a:off x="304800" y="1600200"/>
            <a:ext cx="8610600" cy="5105399"/>
          </a:xfrm>
        </p:spPr>
        <p:txBody>
          <a:bodyPr>
            <a:noAutofit/>
          </a:bodyPr>
          <a:lstStyle/>
          <a:p>
            <a:r>
              <a:rPr lang="en-US" sz="2000" dirty="0" smtClean="0"/>
              <a:t>“… I </a:t>
            </a:r>
            <a:r>
              <a:rPr lang="en-US" sz="2000" dirty="0"/>
              <a:t>remembered I had brought Manuel's special Superman cup and that I had just seen some colorful straws in one of </a:t>
            </a:r>
            <a:r>
              <a:rPr lang="en-US" sz="2000" dirty="0" err="1"/>
              <a:t>Mamá's</a:t>
            </a:r>
            <a:r>
              <a:rPr lang="en-US" sz="2000" dirty="0"/>
              <a:t> kitchen drawers. </a:t>
            </a:r>
            <a:r>
              <a:rPr lang="en-US" sz="2000" b="1" dirty="0"/>
              <a:t>I went and got the cup, then filled it with some chipped ice and cool water. </a:t>
            </a:r>
            <a:r>
              <a:rPr lang="en-US" sz="2000" dirty="0"/>
              <a:t>I plopped an orange straw in it - his favorite color - and took it to the table where the kids were eating. On my way I grabbed a slice of ripe, sweet watermelon from the adults' table. Manuel was munching on some carrot sticks but keeping his eyes on everything his cousins were </a:t>
            </a:r>
            <a:r>
              <a:rPr lang="en-US" sz="2000" dirty="0" smtClean="0"/>
              <a:t>doing … I </a:t>
            </a:r>
            <a:r>
              <a:rPr lang="en-US" sz="2000" dirty="0"/>
              <a:t>leaned down and said, "</a:t>
            </a:r>
            <a:r>
              <a:rPr lang="en-US" sz="2000" dirty="0" smtClean="0"/>
              <a:t>Hey, </a:t>
            </a:r>
            <a:r>
              <a:rPr lang="en-US" sz="2000" dirty="0" err="1"/>
              <a:t>dulce</a:t>
            </a:r>
            <a:r>
              <a:rPr lang="en-US" sz="2000" dirty="0"/>
              <a:t> </a:t>
            </a:r>
            <a:r>
              <a:rPr lang="en-US" sz="2000" dirty="0" err="1"/>
              <a:t>pequeñito</a:t>
            </a:r>
            <a:r>
              <a:rPr lang="en-US" sz="2000" dirty="0"/>
              <a:t>, here's some watermelon for you! And I found your Superman cup." </a:t>
            </a:r>
            <a:r>
              <a:rPr lang="en-US" sz="2000" b="1" dirty="0"/>
              <a:t>I put the watermelon in his warm hand and put the Superman cup down in front of the cup of Gatorade. </a:t>
            </a:r>
            <a:r>
              <a:rPr lang="en-US" sz="2000" dirty="0"/>
              <a:t>He didn't even seem to notice the cup as he was so focused on the watermelon. While he was getting ready to take a bite of the watermelon, </a:t>
            </a:r>
            <a:r>
              <a:rPr lang="en-US" sz="2000" b="1" dirty="0"/>
              <a:t>I took the Gatorade cup and walked back towards the adults' table. </a:t>
            </a:r>
            <a:r>
              <a:rPr lang="en-US" sz="2000" dirty="0"/>
              <a:t>As I walked away, I heard the older kids say, "Watermelon! Where'd you get that?! </a:t>
            </a:r>
            <a:r>
              <a:rPr lang="en-US" sz="2000" dirty="0" err="1"/>
              <a:t>Tía</a:t>
            </a:r>
            <a:r>
              <a:rPr lang="en-US" sz="2000" dirty="0"/>
              <a:t> Marta!" I sneaked a look back and could tell that Manuel was pleased to have gotten his cousins' </a:t>
            </a:r>
            <a:r>
              <a:rPr lang="en-US" sz="2000" dirty="0" smtClean="0"/>
              <a:t>attention …”</a:t>
            </a:r>
            <a:endParaRPr lang="en-US" sz="2000" dirty="0"/>
          </a:p>
        </p:txBody>
      </p:sp>
    </p:spTree>
    <p:extLst>
      <p:ext uri="{BB962C8B-B14F-4D97-AF65-F5344CB8AC3E}">
        <p14:creationId xmlns:p14="http://schemas.microsoft.com/office/powerpoint/2010/main" val="2258075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3">
      <a:dk1>
        <a:sysClr val="windowText" lastClr="000000"/>
      </a:dk1>
      <a:lt1>
        <a:sysClr val="window" lastClr="FFFFFF"/>
      </a:lt1>
      <a:dk2>
        <a:srgbClr val="5A6378"/>
      </a:dk2>
      <a:lt2>
        <a:srgbClr val="D4D4D6"/>
      </a:lt2>
      <a:accent1>
        <a:srgbClr val="F0AD00"/>
      </a:accent1>
      <a:accent2>
        <a:srgbClr val="60B5CC"/>
      </a:accent2>
      <a:accent3>
        <a:srgbClr val="FFFFFF"/>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2891</TotalTime>
  <Words>2312</Words>
  <Application>Microsoft Office PowerPoint</Application>
  <PresentationFormat>On-screen Show (4:3)</PresentationFormat>
  <Paragraphs>233</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The Storyteller Project: Exploring the Efficacy of Narrative Strategies for Promoting Childhood Obesity Prevention among Mothers of Mexican American Preschoolers</vt:lpstr>
      <vt:lpstr>PowerPoint Presentation</vt:lpstr>
      <vt:lpstr>PowerPoint Presentation</vt:lpstr>
      <vt:lpstr>What Is a Narrative?</vt:lpstr>
      <vt:lpstr>Study Design</vt:lpstr>
      <vt:lpstr>Participant Characteristics (n=40)</vt:lpstr>
      <vt:lpstr>Story #1: Reducing SSB Intake </vt:lpstr>
      <vt:lpstr>Story #1: Nutrition Messages</vt:lpstr>
      <vt:lpstr>Story #1: Action</vt:lpstr>
      <vt:lpstr>Story #1: Recall of Nutrition Messages</vt:lpstr>
      <vt:lpstr>Story #1: Recall of Nutrition Messages</vt:lpstr>
      <vt:lpstr>Story #1: Recall of Nutrition Messages</vt:lpstr>
      <vt:lpstr>Story #2: Limiting TV Watching</vt:lpstr>
      <vt:lpstr>Story #2: Emotional Arousal </vt:lpstr>
      <vt:lpstr>Story #2: Limiting TV Messages</vt:lpstr>
      <vt:lpstr>Story #2: Action</vt:lpstr>
      <vt:lpstr>Story #2: Recall of Limiting TV Messages</vt:lpstr>
      <vt:lpstr>Story #2: Recall of Limiting TV Messages</vt:lpstr>
      <vt:lpstr>Story #2: Recall of Limiting TV Messages</vt:lpstr>
      <vt:lpstr>Story #2: Recall of Limiting TV Messages</vt:lpstr>
      <vt:lpstr>Preliminary Recommendations for Crafting Health Promotion Narratives</vt:lpstr>
      <vt:lpstr>PowerPoint Presentation</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Davis</dc:creator>
  <cp:lastModifiedBy>Rachel Davis</cp:lastModifiedBy>
  <cp:revision>417</cp:revision>
  <dcterms:created xsi:type="dcterms:W3CDTF">2013-11-06T22:12:37Z</dcterms:created>
  <dcterms:modified xsi:type="dcterms:W3CDTF">2014-03-19T20:46:09Z</dcterms:modified>
</cp:coreProperties>
</file>