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9" r:id="rId3"/>
    <p:sldId id="272" r:id="rId4"/>
    <p:sldId id="275" r:id="rId5"/>
    <p:sldId id="258" r:id="rId6"/>
    <p:sldId id="279" r:id="rId7"/>
    <p:sldId id="274" r:id="rId8"/>
    <p:sldId id="277" r:id="rId9"/>
    <p:sldId id="273" r:id="rId10"/>
    <p:sldId id="281" r:id="rId11"/>
    <p:sldId id="282" r:id="rId12"/>
    <p:sldId id="284" r:id="rId13"/>
    <p:sldId id="283" r:id="rId14"/>
    <p:sldId id="271" r:id="rId15"/>
    <p:sldId id="280" r:id="rId16"/>
    <p:sldId id="276" r:id="rId17"/>
    <p:sldId id="285" r:id="rId18"/>
    <p:sldId id="278"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Blake" initials="C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25" autoAdjust="0"/>
  </p:normalViewPr>
  <p:slideViewPr>
    <p:cSldViewPr>
      <p:cViewPr>
        <p:scale>
          <a:sx n="63" d="100"/>
          <a:sy n="63" d="100"/>
        </p:scale>
        <p:origin x="-2384" y="-80"/>
      </p:cViewPr>
      <p:guideLst>
        <p:guide orient="horz" pos="2640"/>
        <p:guide pos="39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17T11:48:35.323" idx="5">
    <p:pos x="10" y="10"/>
    <p:text>need to include limitations slide before this
- no control gruop
etc.
On here what do you make of the increase in obesity
also, what about future efforts twith parents.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D1D6E-39EE-8548-9CC0-B9A8F14ADAC1}" type="datetimeFigureOut">
              <a:rPr lang="en-US" smtClean="0"/>
              <a:pPr/>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66028-091A-E545-87DB-06FAF7078B53}" type="slidenum">
              <a:rPr lang="en-US" smtClean="0"/>
              <a:pPr/>
              <a:t>‹#›</a:t>
            </a:fld>
            <a:endParaRPr lang="en-US"/>
          </a:p>
        </p:txBody>
      </p:sp>
    </p:spTree>
    <p:extLst>
      <p:ext uri="{BB962C8B-B14F-4D97-AF65-F5344CB8AC3E}">
        <p14:creationId xmlns:p14="http://schemas.microsoft.com/office/powerpoint/2010/main" val="93854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7.2 shows that percentage of kcal intake from carbohydrates, fat, and saturated fat increased (p≤0.01) from</a:t>
            </a:r>
          </a:p>
          <a:p>
            <a:r>
              <a:rPr lang="en-US" sz="1200" b="0" i="0" u="none" strike="noStrike" kern="1200" baseline="0" dirty="0" smtClean="0">
                <a:solidFill>
                  <a:schemeClr val="tx1"/>
                </a:solidFill>
                <a:latin typeface="+mn-lt"/>
                <a:ea typeface="+mn-ea"/>
                <a:cs typeface="+mn-cs"/>
              </a:rPr>
              <a:t>baseline to follow-up, while percentage of kcal intake from protein decreased (p≤0.000).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10</a:t>
            </a:fld>
            <a:endParaRPr lang="en-US"/>
          </a:p>
        </p:txBody>
      </p:sp>
    </p:spTree>
    <p:extLst>
      <p:ext uri="{BB962C8B-B14F-4D97-AF65-F5344CB8AC3E}">
        <p14:creationId xmlns:p14="http://schemas.microsoft.com/office/powerpoint/2010/main" val="308306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following slides depict changes</a:t>
            </a:r>
          </a:p>
          <a:p>
            <a:r>
              <a:rPr lang="en-US" sz="1200" b="0" i="0" u="none" strike="noStrike" kern="1200" baseline="0" dirty="0" smtClean="0">
                <a:solidFill>
                  <a:schemeClr val="tx1"/>
                </a:solidFill>
                <a:latin typeface="+mn-lt"/>
                <a:ea typeface="+mn-ea"/>
                <a:cs typeface="+mn-cs"/>
              </a:rPr>
              <a:t>per 100 kcal to allow for comparisons of total intake of each nutrient proportional to kcal intake which is more reflective of overall dietary quality.</a:t>
            </a:r>
          </a:p>
          <a:p>
            <a:r>
              <a:rPr lang="en-US" sz="1200" b="0" i="0" u="none" strike="noStrike" kern="1200" baseline="0" dirty="0" smtClean="0">
                <a:solidFill>
                  <a:schemeClr val="tx1"/>
                </a:solidFill>
                <a:latin typeface="+mn-lt"/>
                <a:ea typeface="+mn-ea"/>
                <a:cs typeface="+mn-cs"/>
              </a:rPr>
              <a:t>. Added sugars decreased from 25.9</a:t>
            </a:r>
          </a:p>
          <a:p>
            <a:r>
              <a:rPr lang="en-US" sz="1200" b="0" i="0" u="none" strike="noStrike" kern="1200" baseline="0" dirty="0" err="1" smtClean="0">
                <a:solidFill>
                  <a:schemeClr val="tx1"/>
                </a:solidFill>
                <a:latin typeface="+mn-lt"/>
                <a:ea typeface="+mn-ea"/>
                <a:cs typeface="+mn-cs"/>
              </a:rPr>
              <a:t>gm</a:t>
            </a:r>
            <a:r>
              <a:rPr lang="en-US" sz="1200" b="0" i="0" u="none" strike="noStrike" kern="1200" baseline="0" dirty="0" smtClean="0">
                <a:solidFill>
                  <a:schemeClr val="tx1"/>
                </a:solidFill>
                <a:latin typeface="+mn-lt"/>
                <a:ea typeface="+mn-ea"/>
                <a:cs typeface="+mn-cs"/>
              </a:rPr>
              <a:t> to 17.96 </a:t>
            </a:r>
            <a:r>
              <a:rPr lang="en-US" sz="1200" b="0" i="0" u="none" strike="noStrike" kern="1200" baseline="0" dirty="0" err="1" smtClean="0">
                <a:solidFill>
                  <a:schemeClr val="tx1"/>
                </a:solidFill>
                <a:latin typeface="+mn-lt"/>
                <a:ea typeface="+mn-ea"/>
                <a:cs typeface="+mn-cs"/>
              </a:rPr>
              <a:t>gm</a:t>
            </a:r>
            <a:r>
              <a:rPr lang="en-US" sz="1200" b="0" i="0" u="none" strike="noStrike" kern="1200" baseline="0" dirty="0" smtClean="0">
                <a:solidFill>
                  <a:schemeClr val="tx1"/>
                </a:solidFill>
                <a:latin typeface="+mn-lt"/>
                <a:ea typeface="+mn-ea"/>
                <a:cs typeface="+mn-cs"/>
              </a:rPr>
              <a:t> (p≤0.01) while the fiber increased from 4.47 </a:t>
            </a:r>
            <a:r>
              <a:rPr lang="en-US" sz="1200" b="0" i="0" u="none" strike="noStrike" kern="1200" baseline="0" dirty="0" err="1" smtClean="0">
                <a:solidFill>
                  <a:schemeClr val="tx1"/>
                </a:solidFill>
                <a:latin typeface="+mn-lt"/>
                <a:ea typeface="+mn-ea"/>
                <a:cs typeface="+mn-cs"/>
              </a:rPr>
              <a:t>gm</a:t>
            </a:r>
            <a:r>
              <a:rPr lang="en-US" sz="1200" b="0" i="0" u="none" strike="noStrike" kern="1200" baseline="0" dirty="0" smtClean="0">
                <a:solidFill>
                  <a:schemeClr val="tx1"/>
                </a:solidFill>
                <a:latin typeface="+mn-lt"/>
                <a:ea typeface="+mn-ea"/>
                <a:cs typeface="+mn-cs"/>
              </a:rPr>
              <a:t> to 5.55 </a:t>
            </a:r>
            <a:r>
              <a:rPr lang="en-US" sz="1200" b="0" i="0" u="none" strike="noStrike" kern="1200" baseline="0" dirty="0" err="1" smtClean="0">
                <a:solidFill>
                  <a:schemeClr val="tx1"/>
                </a:solidFill>
                <a:latin typeface="+mn-lt"/>
                <a:ea typeface="+mn-ea"/>
                <a:cs typeface="+mn-cs"/>
              </a:rPr>
              <a:t>gm</a:t>
            </a:r>
            <a:r>
              <a:rPr lang="en-US" sz="1200" b="0" i="0" u="none" strike="noStrike" kern="1200" baseline="0" dirty="0" smtClean="0">
                <a:solidFill>
                  <a:schemeClr val="tx1"/>
                </a:solidFill>
                <a:latin typeface="+mn-lt"/>
                <a:ea typeface="+mn-ea"/>
                <a:cs typeface="+mn-cs"/>
              </a:rPr>
              <a:t> from baseline to follow-up (p≤0.000). Figures below depict changes</a:t>
            </a:r>
          </a:p>
          <a:p>
            <a:r>
              <a:rPr lang="en-US" sz="1200" b="0" i="0" u="none" strike="noStrike" kern="1200" baseline="0" dirty="0" smtClean="0">
                <a:solidFill>
                  <a:schemeClr val="tx1"/>
                </a:solidFill>
                <a:latin typeface="+mn-lt"/>
                <a:ea typeface="+mn-ea"/>
                <a:cs typeface="+mn-cs"/>
              </a:rPr>
              <a:t>per 100 kcal to allow for comparisons of total intake of each nutrient proportional to kcal intake which is more reflective of overall dietary quality.</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11</a:t>
            </a:fld>
            <a:endParaRPr lang="en-US"/>
          </a:p>
        </p:txBody>
      </p:sp>
    </p:spTree>
    <p:extLst>
      <p:ext uri="{BB962C8B-B14F-4D97-AF65-F5344CB8AC3E}">
        <p14:creationId xmlns:p14="http://schemas.microsoft.com/office/powerpoint/2010/main" val="228628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Total sodium intake increased from 676.18 mg to 762.77 mg (p≤0.000),</a:t>
            </a:r>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12</a:t>
            </a:fld>
            <a:endParaRPr lang="en-US"/>
          </a:p>
        </p:txBody>
      </p:sp>
    </p:spTree>
    <p:extLst>
      <p:ext uri="{BB962C8B-B14F-4D97-AF65-F5344CB8AC3E}">
        <p14:creationId xmlns:p14="http://schemas.microsoft.com/office/powerpoint/2010/main" val="178712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calcium decreased from 30.02 mg to 16.06 mg (p≤0.000), while iron intake increased from 2.35 mg to 3.86 mg from baseline to follow-up (p≤0.000).</a:t>
            </a:r>
            <a:endParaRPr lang="en-US" sz="3200"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13</a:t>
            </a:fld>
            <a:endParaRPr lang="en-US"/>
          </a:p>
        </p:txBody>
      </p:sp>
    </p:spTree>
    <p:extLst>
      <p:ext uri="{BB962C8B-B14F-4D97-AF65-F5344CB8AC3E}">
        <p14:creationId xmlns:p14="http://schemas.microsoft.com/office/powerpoint/2010/main" val="87751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children from the 3 and 4 year old classrooms wore belts with accelerometers for a total of 5 days during each data collection period:</a:t>
            </a:r>
          </a:p>
          <a:p>
            <a:r>
              <a:rPr lang="en-US" sz="1200" b="0" i="0" u="none" strike="noStrike" kern="1200" baseline="0" dirty="0" smtClean="0">
                <a:solidFill>
                  <a:schemeClr val="tx1"/>
                </a:solidFill>
                <a:latin typeface="+mn-lt"/>
                <a:ea typeface="+mn-ea"/>
                <a:cs typeface="+mn-cs"/>
              </a:rPr>
              <a:t>September 2012 (baseline); January 2013 (midyear); May 2013 (follow-up). The accelerometer measures the amount and intensity of the</a:t>
            </a:r>
          </a:p>
          <a:p>
            <a:r>
              <a:rPr lang="en-US" sz="1200" b="0" i="0" u="none" strike="noStrike" kern="1200" baseline="0" dirty="0" smtClean="0">
                <a:solidFill>
                  <a:schemeClr val="tx1"/>
                </a:solidFill>
                <a:latin typeface="+mn-lt"/>
                <a:ea typeface="+mn-ea"/>
                <a:cs typeface="+mn-cs"/>
              </a:rPr>
              <a:t>child’s physical activity. These measurements are used to classify the child’s movement as sedentary, light, moderate, or vigorous. The</a:t>
            </a:r>
          </a:p>
          <a:p>
            <a:r>
              <a:rPr lang="en-US" sz="1200" b="0" i="0" u="none" strike="noStrike" kern="1200" baseline="0" dirty="0" smtClean="0">
                <a:solidFill>
                  <a:schemeClr val="tx1"/>
                </a:solidFill>
                <a:latin typeface="+mn-lt"/>
                <a:ea typeface="+mn-ea"/>
                <a:cs typeface="+mn-cs"/>
              </a:rPr>
              <a:t>researcher helped the children put the belts on in the morning as they entered school and removed them as the children left school for the day.</a:t>
            </a:r>
          </a:p>
          <a:p>
            <a:r>
              <a:rPr lang="en-US" sz="1200" b="0" i="0" u="none" strike="noStrike" kern="1200" baseline="0" dirty="0" smtClean="0">
                <a:solidFill>
                  <a:schemeClr val="tx1"/>
                </a:solidFill>
                <a:latin typeface="+mn-lt"/>
                <a:ea typeface="+mn-ea"/>
                <a:cs typeface="+mn-cs"/>
              </a:rPr>
              <a:t>We assessed child PA during two important time periods: Instructional (8am – 11am) and Afterschool (3pm – 6pm). The vertical axis shows</a:t>
            </a:r>
          </a:p>
          <a:p>
            <a:r>
              <a:rPr lang="en-US" sz="1200" b="0" i="0" u="none" strike="noStrike" kern="1200" baseline="0" dirty="0" smtClean="0">
                <a:solidFill>
                  <a:schemeClr val="tx1"/>
                </a:solidFill>
                <a:latin typeface="+mn-lt"/>
                <a:ea typeface="+mn-ea"/>
                <a:cs typeface="+mn-cs"/>
              </a:rPr>
              <a:t>the number of minutes spent in sedentary, light, moderate, or vigorous physical activity.</a:t>
            </a:r>
          </a:p>
          <a:p>
            <a:r>
              <a:rPr lang="en-US" sz="1200" b="0" i="0" u="none" strike="noStrike" kern="1200" baseline="0" dirty="0" smtClean="0">
                <a:solidFill>
                  <a:schemeClr val="tx1"/>
                </a:solidFill>
                <a:latin typeface="+mn-lt"/>
                <a:ea typeface="+mn-ea"/>
                <a:cs typeface="+mn-cs"/>
              </a:rPr>
              <a:t>• Boys morning sedentary time decreased from baseline to follow-up (p≤0.000) while light/moderate activity and vigorous</a:t>
            </a:r>
          </a:p>
          <a:p>
            <a:r>
              <a:rPr lang="en-US" sz="1200" b="0" i="0" u="none" strike="noStrike" kern="1200" baseline="0" dirty="0" smtClean="0">
                <a:solidFill>
                  <a:schemeClr val="tx1"/>
                </a:solidFill>
                <a:latin typeface="+mn-lt"/>
                <a:ea typeface="+mn-ea"/>
                <a:cs typeface="+mn-cs"/>
              </a:rPr>
              <a:t>activity increased (p≤0.000 and p≤0.01, respectively) (Figure 8.1).</a:t>
            </a:r>
          </a:p>
          <a:p>
            <a:r>
              <a:rPr lang="en-US" sz="1200" b="0" i="0" u="none" strike="noStrike" kern="1200" baseline="0" dirty="0" smtClean="0">
                <a:solidFill>
                  <a:schemeClr val="tx1"/>
                </a:solidFill>
                <a:latin typeface="+mn-lt"/>
                <a:ea typeface="+mn-ea"/>
                <a:cs typeface="+mn-cs"/>
              </a:rPr>
              <a:t>• Girls morning sedentary time decreased from baseline to follow-up (p≤0.00) while light/moderate physical activity and vigorous</a:t>
            </a:r>
          </a:p>
          <a:p>
            <a:r>
              <a:rPr lang="en-US" sz="1200" b="0" i="0" u="none" strike="noStrike" kern="1200" baseline="0" dirty="0" smtClean="0">
                <a:solidFill>
                  <a:schemeClr val="tx1"/>
                </a:solidFill>
                <a:latin typeface="+mn-lt"/>
                <a:ea typeface="+mn-ea"/>
                <a:cs typeface="+mn-cs"/>
              </a:rPr>
              <a:t>physical activity increased (p≤0.00) (Figure 8.2).</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D66028-091A-E545-87DB-06FAF7078B53}" type="slidenum">
              <a:rPr lang="en-US" smtClean="0"/>
              <a:pPr/>
              <a:t>14</a:t>
            </a:fld>
            <a:endParaRPr lang="en-US"/>
          </a:p>
        </p:txBody>
      </p:sp>
    </p:spTree>
    <p:extLst>
      <p:ext uri="{BB962C8B-B14F-4D97-AF65-F5344CB8AC3E}">
        <p14:creationId xmlns:p14="http://schemas.microsoft.com/office/powerpoint/2010/main" val="94888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Boys’ afterschool sedentary activity increased at midyear (p≤0.01) and decreased at follow-up. Light/Moderate physical activity</a:t>
            </a:r>
          </a:p>
          <a:p>
            <a:r>
              <a:rPr lang="en-US" sz="1200" b="0" i="0" u="none" strike="noStrike" kern="1200" baseline="0" dirty="0" smtClean="0">
                <a:solidFill>
                  <a:schemeClr val="tx1"/>
                </a:solidFill>
                <a:latin typeface="+mn-lt"/>
                <a:ea typeface="+mn-ea"/>
                <a:cs typeface="+mn-cs"/>
              </a:rPr>
              <a:t>decreased at midyear and then increased at follow-up. Vigorous physical activity increased slightly from baseline to midyear and</a:t>
            </a:r>
          </a:p>
          <a:p>
            <a:r>
              <a:rPr lang="en-US" sz="1200" b="0" i="0" u="none" strike="noStrike" kern="1200" baseline="0" dirty="0" smtClean="0">
                <a:solidFill>
                  <a:schemeClr val="tx1"/>
                </a:solidFill>
                <a:latin typeface="+mn-lt"/>
                <a:ea typeface="+mn-ea"/>
                <a:cs typeface="+mn-cs"/>
              </a:rPr>
              <a:t>decreased slightly at follow-up (Figure 8.3).</a:t>
            </a:r>
          </a:p>
          <a:p>
            <a:r>
              <a:rPr lang="en-US" sz="1200" b="0" i="0" u="none" strike="noStrike" kern="1200" baseline="0" dirty="0" smtClean="0">
                <a:solidFill>
                  <a:schemeClr val="tx1"/>
                </a:solidFill>
                <a:latin typeface="+mn-lt"/>
                <a:ea typeface="+mn-ea"/>
                <a:cs typeface="+mn-cs"/>
              </a:rPr>
              <a:t>• Girls’ afterschool sedentary activity increased at midyear (p≤0.05) then decreased at follow-up. Light/Moderate physical activity was</a:t>
            </a:r>
          </a:p>
          <a:p>
            <a:r>
              <a:rPr lang="en-US" sz="1200" b="0" i="0" u="none" strike="noStrike" kern="1200" baseline="0" dirty="0" smtClean="0">
                <a:solidFill>
                  <a:schemeClr val="tx1"/>
                </a:solidFill>
                <a:latin typeface="+mn-lt"/>
                <a:ea typeface="+mn-ea"/>
                <a:cs typeface="+mn-cs"/>
              </a:rPr>
              <a:t>the same at midyear then increased at follow-up. There is an increase in vigorous physical activity at baseline to midyear (p≤0.05) and</a:t>
            </a:r>
          </a:p>
          <a:p>
            <a:r>
              <a:rPr lang="en-US" sz="1200" b="0" i="0" u="none" strike="noStrike" kern="1200" baseline="0" dirty="0" smtClean="0">
                <a:solidFill>
                  <a:schemeClr val="tx1"/>
                </a:solidFill>
                <a:latin typeface="+mn-lt"/>
                <a:ea typeface="+mn-ea"/>
                <a:cs typeface="+mn-cs"/>
              </a:rPr>
              <a:t>a slight decrease at follow-up.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15</a:t>
            </a:fld>
            <a:endParaRPr lang="en-US"/>
          </a:p>
        </p:txBody>
      </p:sp>
    </p:spTree>
    <p:extLst>
      <p:ext uri="{BB962C8B-B14F-4D97-AF65-F5344CB8AC3E}">
        <p14:creationId xmlns:p14="http://schemas.microsoft.com/office/powerpoint/2010/main" val="373641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BMI is used to screen for risk of obesity. It is not diagnostic of obesity but provides guidance on whether further evaluation is warranted.</a:t>
            </a:r>
          </a:p>
          <a:p>
            <a:r>
              <a:rPr lang="en-US" sz="1200" b="0" i="0" u="none" strike="noStrike" kern="1200" baseline="0" dirty="0" smtClean="0">
                <a:solidFill>
                  <a:schemeClr val="tx1"/>
                </a:solidFill>
                <a:latin typeface="+mn-lt"/>
                <a:ea typeface="+mn-ea"/>
                <a:cs typeface="+mn-cs"/>
              </a:rPr>
              <a:t>For example, a child may have a high BMI for age and sex, but to determine if excess fat rather than higher lean body mass is contributing</a:t>
            </a:r>
          </a:p>
          <a:p>
            <a:r>
              <a:rPr lang="en-US" sz="1200" b="0" i="0" u="none" strike="noStrike" kern="1200" baseline="0" dirty="0" smtClean="0">
                <a:solidFill>
                  <a:schemeClr val="tx1"/>
                </a:solidFill>
                <a:latin typeface="+mn-lt"/>
                <a:ea typeface="+mn-ea"/>
                <a:cs typeface="+mn-cs"/>
              </a:rPr>
              <a:t>to a higher BMI a health care provider would need to perform further assessments. Healthy weight ranges cannot be provided for children</a:t>
            </a:r>
          </a:p>
          <a:p>
            <a:r>
              <a:rPr lang="en-US" sz="1200" b="0" i="0" u="none" strike="noStrike" kern="1200" baseline="0" dirty="0" smtClean="0">
                <a:solidFill>
                  <a:schemeClr val="tx1"/>
                </a:solidFill>
                <a:latin typeface="+mn-lt"/>
                <a:ea typeface="+mn-ea"/>
                <a:cs typeface="+mn-cs"/>
              </a:rPr>
              <a:t>because weight changes vary by age for each sex and as height increases.</a:t>
            </a:r>
          </a:p>
          <a:p>
            <a:r>
              <a:rPr lang="en-US" sz="1200" b="0" i="0" u="none" strike="noStrike" kern="1200" baseline="0" dirty="0" smtClean="0">
                <a:solidFill>
                  <a:schemeClr val="tx1"/>
                </a:solidFill>
                <a:latin typeface="+mn-lt"/>
                <a:ea typeface="+mn-ea"/>
                <a:cs typeface="+mn-cs"/>
              </a:rPr>
              <a:t>BMI data was measured at two time points: September 9, 2012 (baseline) and August 8, 2013 (follow-up). </a:t>
            </a:r>
            <a:r>
              <a:rPr lang="en-US" sz="1200" kern="1200" dirty="0" smtClean="0">
                <a:solidFill>
                  <a:schemeClr val="tx1"/>
                </a:solidFill>
                <a:latin typeface="+mn-lt"/>
                <a:ea typeface="+mn-ea"/>
                <a:cs typeface="+mn-cs"/>
              </a:rPr>
              <a:t>The BMI’s are matched across time points – in other words, this shows only the BMI for children at both time points (n=27).</a:t>
            </a:r>
          </a:p>
          <a:p>
            <a:r>
              <a:rPr lang="en-US" sz="1200" kern="1200" dirty="0" smtClean="0">
                <a:solidFill>
                  <a:schemeClr val="tx1"/>
                </a:solidFill>
                <a:latin typeface="+mn-lt"/>
                <a:ea typeface="+mn-ea"/>
                <a:cs typeface="+mn-cs"/>
              </a:rPr>
              <a:t>•	The increase in BMI percentile for both boys (p≤0.05) and girls (p≤0.01) from baseline to follow-up was significant</a:t>
            </a:r>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16</a:t>
            </a:fld>
            <a:endParaRPr lang="en-US"/>
          </a:p>
        </p:txBody>
      </p:sp>
    </p:spTree>
    <p:extLst>
      <p:ext uri="{BB962C8B-B14F-4D97-AF65-F5344CB8AC3E}">
        <p14:creationId xmlns:p14="http://schemas.microsoft.com/office/powerpoint/2010/main" val="76998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457200" indent="-457200" defTabSz="4034368">
              <a:spcBef>
                <a:spcPts val="0"/>
              </a:spcBef>
              <a:buFont typeface="Arial"/>
              <a:buChar char="•"/>
            </a:pPr>
            <a:r>
              <a:rPr lang="de-DE" sz="3200" dirty="0" smtClean="0">
                <a:latin typeface="Arial" pitchFamily="34" charset="0"/>
                <a:cs typeface="Arial" pitchFamily="34" charset="0"/>
              </a:rPr>
              <a:t>This </a:t>
            </a:r>
            <a:r>
              <a:rPr lang="de-DE" sz="3200" dirty="0" err="1" smtClean="0">
                <a:latin typeface="Arial" pitchFamily="34" charset="0"/>
                <a:cs typeface="Arial" pitchFamily="34" charset="0"/>
              </a:rPr>
              <a:t>assessment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of</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impact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of</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the</a:t>
            </a:r>
            <a:r>
              <a:rPr lang="de-DE" sz="3200" dirty="0" smtClean="0">
                <a:latin typeface="Arial" pitchFamily="34" charset="0"/>
                <a:cs typeface="Arial" pitchFamily="34" charset="0"/>
              </a:rPr>
              <a:t> MSA/JDOH </a:t>
            </a:r>
            <a:r>
              <a:rPr lang="de-DE" sz="3200" dirty="0" err="1" smtClean="0">
                <a:latin typeface="Arial" pitchFamily="34" charset="0"/>
                <a:cs typeface="Arial" pitchFamily="34" charset="0"/>
              </a:rPr>
              <a:t>collaboration</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provides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guidance</a:t>
            </a:r>
            <a:r>
              <a:rPr lang="de-DE" sz="3200" dirty="0" smtClean="0">
                <a:latin typeface="Arial" pitchFamily="34" charset="0"/>
                <a:cs typeface="Arial" pitchFamily="34" charset="0"/>
              </a:rPr>
              <a:t> in </a:t>
            </a:r>
            <a:r>
              <a:rPr lang="de-DE" sz="3200" dirty="0" err="1" smtClean="0">
                <a:latin typeface="Arial" pitchFamily="34" charset="0"/>
                <a:cs typeface="Arial" pitchFamily="34" charset="0"/>
              </a:rPr>
              <a:t>determining</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future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steps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ensuring</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that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program</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meeting</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objectives</a:t>
            </a:r>
            <a:r>
              <a:rPr lang="de-DE" sz="3200" dirty="0" smtClean="0">
                <a:latin typeface="Arial" pitchFamily="34" charset="0"/>
                <a:cs typeface="Arial" pitchFamily="34" charset="0"/>
              </a:rPr>
              <a:t>. </a:t>
            </a:r>
          </a:p>
          <a:p>
            <a:pPr marL="457200" indent="-457200" defTabSz="4034368">
              <a:spcBef>
                <a:spcPts val="0"/>
              </a:spcBef>
              <a:buFont typeface="Arial"/>
              <a:buChar char="•"/>
            </a:pPr>
            <a:r>
              <a:rPr lang="de-DE" sz="3200" dirty="0" smtClean="0">
                <a:latin typeface="Arial" pitchFamily="34" charset="0"/>
                <a:cs typeface="Arial" pitchFamily="34" charset="0"/>
              </a:rPr>
              <a:t>Increased </a:t>
            </a:r>
            <a:r>
              <a:rPr lang="de-DE" sz="3200" dirty="0" err="1" smtClean="0">
                <a:latin typeface="Arial" pitchFamily="34" charset="0"/>
                <a:cs typeface="Arial" pitchFamily="34" charset="0"/>
              </a:rPr>
              <a:t>teacher</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modeling</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and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improvements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school</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environment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led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positive </a:t>
            </a:r>
            <a:r>
              <a:rPr lang="de-DE" sz="3200" dirty="0" err="1" smtClean="0">
                <a:latin typeface="Arial" pitchFamily="34" charset="0"/>
                <a:cs typeface="Arial" pitchFamily="34" charset="0"/>
              </a:rPr>
              <a:t>dietary</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and</a:t>
            </a:r>
            <a:r>
              <a:rPr lang="de-DE" sz="3200" dirty="0" smtClean="0">
                <a:latin typeface="Arial" pitchFamily="34" charset="0"/>
                <a:cs typeface="Arial" pitchFamily="34" charset="0"/>
              </a:rPr>
              <a:t> PA </a:t>
            </a:r>
            <a:r>
              <a:rPr lang="de-DE" sz="3200" dirty="0" err="1" smtClean="0">
                <a:latin typeface="Arial" pitchFamily="34" charset="0"/>
                <a:cs typeface="Arial" pitchFamily="34" charset="0"/>
              </a:rPr>
              <a:t>changes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including</a:t>
            </a:r>
            <a:r>
              <a:rPr lang="de-DE" sz="3200" dirty="0" smtClean="0">
                <a:latin typeface="Arial" pitchFamily="34" charset="0"/>
                <a:cs typeface="Arial" pitchFamily="34" charset="0"/>
              </a:rPr>
              <a:t>:</a:t>
            </a:r>
          </a:p>
          <a:p>
            <a:pPr marL="870393" lvl="1" indent="-457200" defTabSz="4034368">
              <a:spcBef>
                <a:spcPts val="0"/>
              </a:spcBef>
              <a:buFont typeface="Arial"/>
              <a:buChar char="•"/>
            </a:pPr>
            <a:r>
              <a:rPr lang="de-DE" sz="3200" dirty="0" err="1" smtClean="0">
                <a:latin typeface="Arial" pitchFamily="34" charset="0"/>
                <a:cs typeface="Arial" pitchFamily="34" charset="0"/>
              </a:rPr>
              <a:t>Significant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increases</a:t>
            </a:r>
            <a:r>
              <a:rPr lang="de-DE" sz="3200" dirty="0" smtClean="0">
                <a:latin typeface="Arial" pitchFamily="34" charset="0"/>
                <a:cs typeface="Arial" pitchFamily="34" charset="0"/>
              </a:rPr>
              <a:t> in </a:t>
            </a:r>
            <a:r>
              <a:rPr lang="de-DE" sz="3200" dirty="0" err="1" smtClean="0">
                <a:latin typeface="Arial" pitchFamily="34" charset="0"/>
                <a:cs typeface="Arial" pitchFamily="34" charset="0"/>
              </a:rPr>
              <a:t>dietary</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fiber</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and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iron</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and</a:t>
            </a:r>
            <a:r>
              <a:rPr lang="de-DE" sz="3200" dirty="0" smtClean="0">
                <a:latin typeface="Arial" pitchFamily="34" charset="0"/>
                <a:cs typeface="Arial" pitchFamily="34" charset="0"/>
              </a:rPr>
              <a:t> a </a:t>
            </a:r>
            <a:r>
              <a:rPr lang="de-DE" sz="3200" dirty="0" err="1" smtClean="0">
                <a:latin typeface="Arial" pitchFamily="34" charset="0"/>
                <a:cs typeface="Arial" pitchFamily="34" charset="0"/>
              </a:rPr>
              <a:t>decrease</a:t>
            </a:r>
            <a:r>
              <a:rPr lang="de-DE" sz="3200" dirty="0" smtClean="0">
                <a:latin typeface="Arial" pitchFamily="34" charset="0"/>
                <a:cs typeface="Arial" pitchFamily="34" charset="0"/>
              </a:rPr>
              <a:t> in </a:t>
            </a:r>
            <a:r>
              <a:rPr lang="de-DE" sz="3200" dirty="0" err="1" smtClean="0">
                <a:latin typeface="Arial" pitchFamily="34" charset="0"/>
                <a:cs typeface="Arial" pitchFamily="34" charset="0"/>
              </a:rPr>
              <a:t>added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sugars</a:t>
            </a:r>
            <a:endParaRPr lang="de-DE" sz="3200" dirty="0" smtClean="0">
              <a:latin typeface="Arial" pitchFamily="34" charset="0"/>
              <a:cs typeface="Arial" pitchFamily="34" charset="0"/>
            </a:endParaRPr>
          </a:p>
          <a:p>
            <a:pPr marL="870393" lvl="1" indent="-457200" defTabSz="4034368">
              <a:spcBef>
                <a:spcPts val="0"/>
              </a:spcBef>
              <a:buFont typeface="Arial"/>
              <a:buChar char="•"/>
            </a:pPr>
            <a:r>
              <a:rPr lang="de-DE" sz="3200" dirty="0" err="1" smtClean="0">
                <a:latin typeface="Arial" pitchFamily="34" charset="0"/>
                <a:cs typeface="Arial" pitchFamily="34" charset="0"/>
              </a:rPr>
              <a:t>Significant</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increases</a:t>
            </a:r>
            <a:r>
              <a:rPr lang="de-DE" sz="3200" dirty="0" smtClean="0">
                <a:latin typeface="Arial" pitchFamily="34" charset="0"/>
                <a:cs typeface="Arial" pitchFamily="34" charset="0"/>
              </a:rPr>
              <a:t> in </a:t>
            </a:r>
            <a:r>
              <a:rPr lang="de-DE" sz="3200" dirty="0" err="1" smtClean="0">
                <a:latin typeface="Arial" pitchFamily="34" charset="0"/>
                <a:cs typeface="Arial" pitchFamily="34" charset="0"/>
              </a:rPr>
              <a:t>childrens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morning</a:t>
            </a:r>
            <a:r>
              <a:rPr lang="de-DE" sz="3200" dirty="0" smtClean="0">
                <a:latin typeface="Arial" pitchFamily="34" charset="0"/>
                <a:cs typeface="Arial" pitchFamily="34" charset="0"/>
              </a:rPr>
              <a:t> PA</a:t>
            </a:r>
          </a:p>
          <a:p>
            <a:pPr marL="457200" indent="-457200" defTabSz="4034368">
              <a:spcBef>
                <a:spcPts val="0"/>
              </a:spcBef>
              <a:buFont typeface="Arial"/>
              <a:buChar char="•"/>
            </a:pPr>
            <a:r>
              <a:rPr lang="de-DE" sz="3200" dirty="0" smtClean="0">
                <a:latin typeface="Arial" pitchFamily="34" charset="0"/>
                <a:cs typeface="Arial" pitchFamily="34" charset="0"/>
              </a:rPr>
              <a:t>Future </a:t>
            </a:r>
            <a:r>
              <a:rPr lang="de-DE" sz="3200" dirty="0" err="1" smtClean="0">
                <a:latin typeface="Arial" pitchFamily="34" charset="0"/>
                <a:cs typeface="Arial" pitchFamily="34" charset="0"/>
              </a:rPr>
              <a:t>efforts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should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focus</a:t>
            </a:r>
            <a:r>
              <a:rPr lang="de-DE" sz="3200" dirty="0" smtClean="0">
                <a:latin typeface="Arial" pitchFamily="34" charset="0"/>
                <a:cs typeface="Arial" pitchFamily="34" charset="0"/>
              </a:rPr>
              <a:t> on: </a:t>
            </a:r>
          </a:p>
          <a:p>
            <a:pPr marL="870393" lvl="1" indent="-457200" defTabSz="4034368">
              <a:spcBef>
                <a:spcPts val="0"/>
              </a:spcBef>
              <a:buFont typeface="Arial"/>
              <a:buChar char="•"/>
            </a:pPr>
            <a:r>
              <a:rPr lang="de-DE" sz="3200" dirty="0" err="1" smtClean="0">
                <a:latin typeface="Arial" pitchFamily="34" charset="0"/>
                <a:cs typeface="Arial" pitchFamily="34" charset="0"/>
              </a:rPr>
              <a:t>Continued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improvements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the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school</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menu</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include</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healthy</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fats</a:t>
            </a:r>
            <a:r>
              <a:rPr lang="de-DE" sz="3200" dirty="0" smtClean="0">
                <a:latin typeface="Arial" pitchFamily="34" charset="0"/>
                <a:cs typeface="Arial" pitchFamily="34" charset="0"/>
              </a:rPr>
              <a:t>, high-quality </a:t>
            </a:r>
            <a:r>
              <a:rPr lang="de-DE" sz="3200" dirty="0" err="1" smtClean="0">
                <a:latin typeface="Arial" pitchFamily="34" charset="0"/>
                <a:cs typeface="Arial" pitchFamily="34" charset="0"/>
              </a:rPr>
              <a:t>proteins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and</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calcium</a:t>
            </a:r>
            <a:r>
              <a:rPr lang="de-DE" sz="3200" dirty="0" smtClean="0">
                <a:latin typeface="Arial" pitchFamily="34" charset="0"/>
                <a:cs typeface="Arial" pitchFamily="34" charset="0"/>
              </a:rPr>
              <a:t>. </a:t>
            </a:r>
          </a:p>
          <a:p>
            <a:pPr marL="870393" lvl="1" indent="-457200" defTabSz="4034368">
              <a:spcBef>
                <a:spcPts val="0"/>
              </a:spcBef>
              <a:buFont typeface="Arial"/>
              <a:buChar char="•"/>
            </a:pPr>
            <a:r>
              <a:rPr lang="de-DE" sz="3200" dirty="0" err="1" smtClean="0">
                <a:latin typeface="Arial" pitchFamily="34" charset="0"/>
                <a:cs typeface="Arial" pitchFamily="34" charset="0"/>
              </a:rPr>
              <a:t>Modifications</a:t>
            </a:r>
            <a:r>
              <a:rPr lang="de-DE" sz="3200" dirty="0" smtClean="0">
                <a:latin typeface="Arial" pitchFamily="34" charset="0"/>
                <a:cs typeface="Arial" pitchFamily="34" charset="0"/>
              </a:rPr>
              <a:t> in </a:t>
            </a:r>
            <a:r>
              <a:rPr lang="de-DE" sz="3200" dirty="0" err="1" smtClean="0">
                <a:latin typeface="Arial" pitchFamily="34" charset="0"/>
                <a:cs typeface="Arial" pitchFamily="34" charset="0"/>
              </a:rPr>
              <a:t>afterschool</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programming</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achieve</a:t>
            </a:r>
            <a:r>
              <a:rPr lang="de-DE" sz="3200" dirty="0" smtClean="0">
                <a:latin typeface="Arial" pitchFamily="34" charset="0"/>
                <a:cs typeface="Arial" pitchFamily="34" charset="0"/>
              </a:rPr>
              <a:t> a </a:t>
            </a:r>
            <a:r>
              <a:rPr lang="de-DE" sz="3200" dirty="0" err="1" smtClean="0">
                <a:latin typeface="Arial" pitchFamily="34" charset="0"/>
                <a:cs typeface="Arial" pitchFamily="34" charset="0"/>
              </a:rPr>
              <a:t>minimum</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of</a:t>
            </a:r>
            <a:r>
              <a:rPr lang="de-DE" sz="3200" dirty="0" smtClean="0">
                <a:latin typeface="Arial" pitchFamily="34" charset="0"/>
                <a:cs typeface="Arial" pitchFamily="34" charset="0"/>
              </a:rPr>
              <a:t> 30 </a:t>
            </a:r>
            <a:r>
              <a:rPr lang="de-DE" sz="3200" dirty="0" err="1" smtClean="0">
                <a:latin typeface="Arial" pitchFamily="34" charset="0"/>
                <a:cs typeface="Arial" pitchFamily="34" charset="0"/>
              </a:rPr>
              <a:t>minutes</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of</a:t>
            </a:r>
            <a:r>
              <a:rPr lang="de-DE" sz="3200" dirty="0" smtClean="0">
                <a:latin typeface="Arial" pitchFamily="34" charset="0"/>
                <a:cs typeface="Arial" pitchFamily="34" charset="0"/>
              </a:rPr>
              <a:t> moderate </a:t>
            </a:r>
            <a:r>
              <a:rPr lang="de-DE" sz="3200" dirty="0" err="1" smtClean="0">
                <a:latin typeface="Arial" pitchFamily="34" charset="0"/>
                <a:cs typeface="Arial" pitchFamily="34" charset="0"/>
              </a:rPr>
              <a:t>to</a:t>
            </a:r>
            <a:r>
              <a:rPr lang="de-DE" sz="3200" dirty="0" smtClean="0">
                <a:latin typeface="Arial" pitchFamily="34" charset="0"/>
                <a:cs typeface="Arial" pitchFamily="34" charset="0"/>
              </a:rPr>
              <a:t> </a:t>
            </a:r>
            <a:r>
              <a:rPr lang="de-DE" sz="3200" dirty="0" err="1" smtClean="0">
                <a:latin typeface="Arial" pitchFamily="34" charset="0"/>
                <a:cs typeface="Arial" pitchFamily="34" charset="0"/>
              </a:rPr>
              <a:t>vigorous</a:t>
            </a:r>
            <a:r>
              <a:rPr lang="de-DE" sz="3200" dirty="0" smtClean="0">
                <a:latin typeface="Arial" pitchFamily="34" charset="0"/>
                <a:cs typeface="Arial" pitchFamily="34" charset="0"/>
              </a:rPr>
              <a:t> PA.</a:t>
            </a:r>
            <a:r>
              <a:rPr lang="en-US" sz="3200" dirty="0" smtClean="0">
                <a:latin typeface="Arial" pitchFamily="34" charset="0"/>
                <a:cs typeface="Arial" pitchFamily="34" charset="0"/>
              </a:rPr>
              <a:t>.</a:t>
            </a:r>
          </a:p>
          <a:p>
            <a:pPr marL="457200" indent="-457200" defTabSz="4034368">
              <a:spcBef>
                <a:spcPts val="0"/>
              </a:spcBef>
              <a:buFont typeface="Arial"/>
              <a:buChar char="•"/>
            </a:pPr>
            <a:r>
              <a:rPr lang="en-US" sz="3200" dirty="0" smtClean="0">
                <a:latin typeface="Arial" pitchFamily="34" charset="0"/>
                <a:cs typeface="Arial" pitchFamily="34" charset="0"/>
              </a:rPr>
              <a:t>Though the BMI rates presented here are consistent with national data for low-income black preschool aged children future programming should continue to focus on reducing risk of develop obesity through the promotion of healthy diet and PA behaviors with continued programming such as JDOH</a:t>
            </a:r>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18</a:t>
            </a:fld>
            <a:endParaRPr lang="en-US"/>
          </a:p>
        </p:txBody>
      </p:sp>
    </p:spTree>
    <p:extLst>
      <p:ext uri="{BB962C8B-B14F-4D97-AF65-F5344CB8AC3E}">
        <p14:creationId xmlns:p14="http://schemas.microsoft.com/office/powerpoint/2010/main" val="1081748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66028-091A-E545-87DB-06FAF7078B53}" type="slidenum">
              <a:rPr lang="en-US" smtClean="0"/>
              <a:pPr/>
              <a:t>19</a:t>
            </a:fld>
            <a:endParaRPr lang="en-US"/>
          </a:p>
        </p:txBody>
      </p:sp>
    </p:spTree>
    <p:extLst>
      <p:ext uri="{BB962C8B-B14F-4D97-AF65-F5344CB8AC3E}">
        <p14:creationId xmlns:p14="http://schemas.microsoft.com/office/powerpoint/2010/main" val="256312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600" dirty="0" smtClean="0">
              <a:solidFill>
                <a:schemeClr val="tx1"/>
              </a:solidFill>
            </a:endParaRPr>
          </a:p>
          <a:p>
            <a:pPr marL="742950" lvl="1" indent="-285750">
              <a:buFont typeface="Arial"/>
              <a:buChar char="•"/>
            </a:pPr>
            <a:endParaRPr lang="en-US" sz="1600" dirty="0" smtClean="0">
              <a:solidFill>
                <a:schemeClr val="tx1"/>
              </a:solidFill>
            </a:endParaRPr>
          </a:p>
          <a:p>
            <a:r>
              <a:rPr lang="en-US" sz="1200" i="0" dirty="0" smtClean="0"/>
              <a:t>Meeting</a:t>
            </a:r>
            <a:r>
              <a:rPr lang="en-US" sz="1200" i="0" baseline="0" dirty="0" smtClean="0"/>
              <a:t> Street Academy opened its Charleston, SC flagship PreK-5</a:t>
            </a:r>
            <a:r>
              <a:rPr lang="en-US" sz="1200" i="0" baseline="30000" dirty="0" smtClean="0"/>
              <a:t>th</a:t>
            </a:r>
            <a:r>
              <a:rPr lang="en-US" sz="1200" i="0" baseline="0" dirty="0" smtClean="0"/>
              <a:t> independent school in 2008 with the mission of </a:t>
            </a:r>
            <a:endParaRPr lang="en-US" sz="1200" i="0" dirty="0" smtClean="0"/>
          </a:p>
          <a:p>
            <a:pPr marL="68580" indent="0">
              <a:buNone/>
            </a:pPr>
            <a:endParaRPr lang="en-US" sz="1200" dirty="0" smtClean="0"/>
          </a:p>
          <a:p>
            <a:pPr marL="68580" indent="0">
              <a:buNone/>
            </a:pPr>
            <a:r>
              <a:rPr lang="en-US" sz="1200" dirty="0" smtClean="0"/>
              <a:t>Empowering young people from under-resourced neighborhoods to become confident, productive and principled members of society through excellence in academics.</a:t>
            </a:r>
          </a:p>
          <a:p>
            <a:endParaRPr lang="en-US" sz="1200" i="1" dirty="0" smtClean="0"/>
          </a:p>
          <a:p>
            <a:r>
              <a:rPr lang="en-US" dirty="0" smtClean="0"/>
              <a:t>The MSA curriculum was</a:t>
            </a:r>
            <a:r>
              <a:rPr lang="en-US" baseline="0" dirty="0" smtClean="0"/>
              <a:t> designed to prepare students to attend college and to compete with graduates of the finest schools in the nation. Children start school early at ages 3 and 4 and follow a year-round calendar </a:t>
            </a:r>
          </a:p>
          <a:p>
            <a:endParaRPr lang="en-US" baseline="0" dirty="0" smtClean="0"/>
          </a:p>
          <a:p>
            <a:r>
              <a:rPr lang="en-US" baseline="0" dirty="0" smtClean="0"/>
              <a:t>MSA requires intensive participation of the students’ families as they recognize the family as a partner in the education of each child. Parents must sign a contract outlining MSA’s expectations of families while their children attend MSA</a:t>
            </a:r>
          </a:p>
          <a:p>
            <a:endParaRPr lang="en-US" baseline="0" dirty="0" smtClean="0"/>
          </a:p>
          <a:p>
            <a:r>
              <a:rPr lang="en-US" baseline="0" dirty="0" smtClean="0"/>
              <a:t>The school day at MSA starts at 8 and ends at 4 with the option to extend to 6. During this time MSA provides a healthy breakfast, lunch, and snacks every day.</a:t>
            </a:r>
          </a:p>
          <a:p>
            <a:endParaRPr lang="en-US" baseline="0" dirty="0" smtClean="0"/>
          </a:p>
          <a:p>
            <a:r>
              <a:rPr lang="en-US" baseline="0" dirty="0" smtClean="0"/>
              <a:t>The student faculty ratio at MSA is 9:1 overall though this does vary by grade. </a:t>
            </a:r>
            <a:endParaRPr lang="en-US" dirty="0" smtClean="0"/>
          </a:p>
          <a:p>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MSA’s funders developed</a:t>
            </a:r>
            <a:r>
              <a:rPr lang="en-US" sz="1200" b="0" i="0" kern="1200" baseline="0" dirty="0" smtClean="0">
                <a:solidFill>
                  <a:schemeClr val="tx1"/>
                </a:solidFill>
                <a:effectLst/>
                <a:latin typeface="+mn-lt"/>
                <a:ea typeface="+mn-ea"/>
                <a:cs typeface="+mn-cs"/>
              </a:rPr>
              <a:t> this school as a prototype for educational change. When asked why they found this alternative model necessary they said…</a:t>
            </a: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D66028-091A-E545-87DB-06FAF7078B53}" type="slidenum">
              <a:rPr lang="en-US" smtClean="0"/>
              <a:pPr/>
              <a:t>2</a:t>
            </a:fld>
            <a:endParaRPr lang="en-US"/>
          </a:p>
        </p:txBody>
      </p:sp>
    </p:spTree>
    <p:extLst>
      <p:ext uri="{BB962C8B-B14F-4D97-AF65-F5344CB8AC3E}">
        <p14:creationId xmlns:p14="http://schemas.microsoft.com/office/powerpoint/2010/main" val="49401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ffectLst/>
              </a:rPr>
              <a:t>Junior</a:t>
            </a:r>
            <a:r>
              <a:rPr lang="en-US" baseline="0" dirty="0" smtClean="0">
                <a:effectLst/>
              </a:rPr>
              <a:t> Doctors of Health</a:t>
            </a:r>
            <a:endParaRPr lang="en-US" dirty="0" smtClean="0">
              <a:effectLst/>
            </a:endParaRPr>
          </a:p>
          <a:p>
            <a:r>
              <a:rPr lang="en-US" sz="1200" kern="1200" dirty="0" smtClean="0">
                <a:solidFill>
                  <a:schemeClr val="tx1"/>
                </a:solidFill>
                <a:effectLst/>
                <a:latin typeface="+mn-lt"/>
                <a:ea typeface="+mn-ea"/>
                <a:cs typeface="+mn-cs"/>
              </a:rPr>
              <a:t>The Junior Doctors of Health </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(JDOH) is a collaborative initiative between the Medical University of South Carolina (MUSC), the Charleston County School District, and the South Carolina Area Health Education Consortium (SC-AHEC) that seeks to target these modifiable behaviors through education, skill building, and mentoring. The JDOH program is only implemented title 1 schools.</a:t>
            </a:r>
            <a:r>
              <a:rPr lang="en-US" sz="1200" kern="1200" baseline="0" dirty="0" smtClean="0">
                <a:solidFill>
                  <a:schemeClr val="tx1"/>
                </a:solidFill>
                <a:effectLst/>
                <a:latin typeface="+mn-lt"/>
                <a:ea typeface="+mn-ea"/>
                <a:cs typeface="+mn-cs"/>
              </a:rPr>
              <a:t> Title 1 means that 40 percent of the students or more qualify for free or reduced lunch. The majority of children in these schools are African American.</a:t>
            </a:r>
          </a:p>
          <a:p>
            <a:endParaRPr lang="en-US" sz="1200" kern="1200" baseline="0" dirty="0" smtClean="0">
              <a:solidFill>
                <a:schemeClr val="tx1"/>
              </a:solidFill>
              <a:effectLst/>
              <a:latin typeface="+mn-lt"/>
              <a:ea typeface="+mn-ea"/>
              <a:cs typeface="+mn-cs"/>
            </a:endParaRPr>
          </a:p>
          <a:p>
            <a:pPr marL="228600" lvl="1" indent="0" algn="ctr">
              <a:buNone/>
            </a:pPr>
            <a:r>
              <a:rPr lang="en-US" sz="1200" kern="1200" baseline="0" dirty="0" smtClean="0">
                <a:solidFill>
                  <a:schemeClr val="tx1"/>
                </a:solidFill>
                <a:effectLst/>
                <a:latin typeface="+mn-lt"/>
                <a:ea typeface="+mn-ea"/>
                <a:cs typeface="+mn-cs"/>
              </a:rPr>
              <a:t>Mission: </a:t>
            </a:r>
            <a:r>
              <a:rPr lang="en-US" dirty="0" smtClean="0">
                <a:solidFill>
                  <a:srgbClr val="000000"/>
                </a:solidFill>
                <a:latin typeface="Arial"/>
                <a:cs typeface="Arial"/>
              </a:rPr>
              <a:t>MISSION:  To prevent childhood obesity in underserved populations by creating “Junior Doctors of Health,” children empowered to take control of their own health and educate their families, friends, and communities on the importance of healthy eating and exercise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Through inter-professional interaction, students from the six colleges at the Medical University of South Carolina, dietetic interns, and South Carolina State University Students., teach elementary-age students about the importance of healthy eating and exercise, with an emphasis on maintaining an overall healthy lifestyle.  Over the course of the 2010-11 school year a total of 440 Charleston County School District elementary students participated in the JDOH program. </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education part of the program consisted of three education classes, with each class composed of 3 stations for students to learn the concepts, make a healthy snack, and participate in a skill-building activity or learn about a health related career. The first lesson focused on nutrition basics, including reviewing the USDA’s MyPyramid for Kids. Students also explore the human body and the importance of healthy eating and exercise for optimal body function. The second lesson focused on exercise, where students learned about the exercise pyramid and were able to create a piece of exercise equipment (like a jump rope). Students were also introduced to various health related careers during the second class. The final class reviewed the previous material, including the human body model. In between the sessions students logged the amount of fruits, vegetables, and sugar sweetened beverages they consumed, in between the second and third session the students tracked the number of steps taken with a pedometer.</a:t>
            </a:r>
          </a:p>
          <a:p>
            <a:endParaRPr lang="en-US" dirty="0" smtClean="0"/>
          </a:p>
          <a:p>
            <a:r>
              <a:rPr lang="en-US" dirty="0" smtClean="0">
                <a:solidFill>
                  <a:srgbClr val="FF0000"/>
                </a:solidFill>
              </a:rPr>
              <a:t>At the end of the program, children graduate</a:t>
            </a:r>
            <a:r>
              <a:rPr lang="en-US" baseline="0" dirty="0" smtClean="0">
                <a:solidFill>
                  <a:srgbClr val="FF0000"/>
                </a:solidFill>
              </a:rPr>
              <a:t> as “Junior Doctors of Health”</a:t>
            </a:r>
            <a:r>
              <a:rPr lang="en-US" baseline="0" dirty="0" smtClean="0"/>
              <a:t> and are expected to communicate what they have learned with their parents, family, and community members</a:t>
            </a:r>
            <a:endParaRPr lang="en-US" dirty="0" smtClean="0"/>
          </a:p>
        </p:txBody>
      </p:sp>
      <p:sp>
        <p:nvSpPr>
          <p:cNvPr id="4" name="Slide Number Placeholder 3"/>
          <p:cNvSpPr>
            <a:spLocks noGrp="1"/>
          </p:cNvSpPr>
          <p:nvPr>
            <p:ph type="sldNum" sz="quarter" idx="10"/>
          </p:nvPr>
        </p:nvSpPr>
        <p:spPr/>
        <p:txBody>
          <a:bodyPr/>
          <a:lstStyle/>
          <a:p>
            <a:fld id="{B9D66028-091A-E545-87DB-06FAF7078B53}" type="slidenum">
              <a:rPr lang="en-US" smtClean="0"/>
              <a:pPr/>
              <a:t>3</a:t>
            </a:fld>
            <a:endParaRPr lang="en-US"/>
          </a:p>
        </p:txBody>
      </p:sp>
    </p:spTree>
    <p:extLst>
      <p:ext uri="{BB962C8B-B14F-4D97-AF65-F5344CB8AC3E}">
        <p14:creationId xmlns:p14="http://schemas.microsoft.com/office/powerpoint/2010/main" val="285948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4</a:t>
            </a:fld>
            <a:endParaRPr lang="en-US"/>
          </a:p>
        </p:txBody>
      </p:sp>
    </p:spTree>
    <p:extLst>
      <p:ext uri="{BB962C8B-B14F-4D97-AF65-F5344CB8AC3E}">
        <p14:creationId xmlns:p14="http://schemas.microsoft.com/office/powerpoint/2010/main" val="114517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3200" dirty="0" smtClean="0">
                <a:latin typeface="Arial" pitchFamily="34" charset="0"/>
                <a:cs typeface="Arial" pitchFamily="34" charset="0"/>
              </a:rPr>
              <a:t>Child demographics assessed at BL, MY, FU</a:t>
            </a:r>
          </a:p>
          <a:p>
            <a:pPr marL="457200" indent="-457200">
              <a:buFont typeface="Arial"/>
              <a:buChar char="•"/>
            </a:pPr>
            <a:r>
              <a:rPr lang="en-US" sz="3200" dirty="0" smtClean="0">
                <a:latin typeface="Arial" pitchFamily="34" charset="0"/>
                <a:cs typeface="Arial" pitchFamily="34" charset="0"/>
              </a:rPr>
              <a:t>Teacher, administrator, and parent (n=77) assessment of children’s diet and PA environments at BL and FU using the</a:t>
            </a:r>
          </a:p>
          <a:p>
            <a:pPr marL="870393" lvl="1" indent="-457200">
              <a:buFont typeface="Arial"/>
              <a:buChar char="•"/>
            </a:pPr>
            <a:r>
              <a:rPr lang="en-US" sz="3200" dirty="0" smtClean="0">
                <a:latin typeface="Arial" pitchFamily="34" charset="0"/>
                <a:cs typeface="Arial" pitchFamily="34" charset="0"/>
              </a:rPr>
              <a:t>SHAPES teacher survey, </a:t>
            </a:r>
          </a:p>
          <a:p>
            <a:pPr marL="870393" lvl="1" indent="-457200">
              <a:buFont typeface="Arial"/>
              <a:buChar char="•"/>
            </a:pPr>
            <a:r>
              <a:rPr lang="en-US" sz="3200" dirty="0" smtClean="0">
                <a:latin typeface="Arial" pitchFamily="34" charset="0"/>
                <a:cs typeface="Arial" pitchFamily="34" charset="0"/>
              </a:rPr>
              <a:t>NAPSACC survey</a:t>
            </a:r>
          </a:p>
          <a:p>
            <a:pPr marL="870393" lvl="1" indent="-457200">
              <a:buFont typeface="Arial"/>
              <a:buChar char="•"/>
            </a:pPr>
            <a:r>
              <a:rPr lang="en-US" sz="3200" dirty="0" smtClean="0">
                <a:latin typeface="Arial" pitchFamily="34" charset="0"/>
                <a:cs typeface="Arial" pitchFamily="34" charset="0"/>
              </a:rPr>
              <a:t>Parent survey including the:</a:t>
            </a:r>
          </a:p>
          <a:p>
            <a:pPr marL="1283586" lvl="2" indent="-457200">
              <a:buFont typeface="Arial"/>
              <a:buChar char="•"/>
            </a:pPr>
            <a:r>
              <a:rPr lang="en-US" sz="3200" dirty="0" smtClean="0">
                <a:latin typeface="Arial" pitchFamily="34" charset="0"/>
                <a:cs typeface="Arial" pitchFamily="34" charset="0"/>
              </a:rPr>
              <a:t>Child Feeding Questionnaire</a:t>
            </a:r>
          </a:p>
          <a:p>
            <a:pPr marL="1283586" lvl="2" indent="-457200">
              <a:buFont typeface="Arial"/>
              <a:buChar char="•"/>
            </a:pPr>
            <a:r>
              <a:rPr lang="en-US" sz="3200" dirty="0" smtClean="0">
                <a:latin typeface="Arial" pitchFamily="34" charset="0"/>
                <a:cs typeface="Arial" pitchFamily="34" charset="0"/>
              </a:rPr>
              <a:t>Parent Attribution of Responsibility</a:t>
            </a:r>
          </a:p>
          <a:p>
            <a:pPr marL="1283586" lvl="2" indent="-457200">
              <a:buFont typeface="Arial"/>
              <a:buChar char="•"/>
            </a:pPr>
            <a:r>
              <a:rPr lang="en-US" sz="3200" dirty="0" smtClean="0">
                <a:latin typeface="Arial" pitchFamily="34" charset="0"/>
                <a:cs typeface="Arial" pitchFamily="34" charset="0"/>
              </a:rPr>
              <a:t>Environmental Determinants of PA survey</a:t>
            </a:r>
          </a:p>
          <a:p>
            <a:pPr marL="457200" indent="-457200">
              <a:buFont typeface="Arial"/>
              <a:buChar char="•"/>
            </a:pPr>
            <a:r>
              <a:rPr lang="en-US" sz="3200" dirty="0" smtClean="0">
                <a:latin typeface="Arial" pitchFamily="34" charset="0"/>
                <a:cs typeface="Arial" pitchFamily="34" charset="0"/>
              </a:rPr>
              <a:t>Child (n=32) nutrition knowledge and diet and PA behaviors at BL, MY, and FU</a:t>
            </a:r>
          </a:p>
          <a:p>
            <a:pPr marL="870393" lvl="1" indent="-457200">
              <a:buFont typeface="Arial"/>
              <a:buChar char="•"/>
            </a:pPr>
            <a:r>
              <a:rPr lang="en-US" sz="3200" dirty="0" smtClean="0">
                <a:latin typeface="Arial" pitchFamily="34" charset="0"/>
                <a:cs typeface="Arial" pitchFamily="34" charset="0"/>
              </a:rPr>
              <a:t>Nutrition knowledge assessment</a:t>
            </a:r>
          </a:p>
          <a:p>
            <a:pPr marL="1283586" lvl="2" indent="-457200">
              <a:buFont typeface="Arial"/>
              <a:buChar char="•"/>
            </a:pPr>
            <a:r>
              <a:rPr lang="en-US" sz="3200" dirty="0" smtClean="0">
                <a:latin typeface="Arial" pitchFamily="34" charset="0"/>
                <a:cs typeface="Arial" pitchFamily="34" charset="0"/>
              </a:rPr>
              <a:t>Meal Creation</a:t>
            </a:r>
          </a:p>
          <a:p>
            <a:pPr marL="1283586" lvl="2" indent="-457200">
              <a:buFont typeface="Arial"/>
              <a:buChar char="•"/>
            </a:pPr>
            <a:r>
              <a:rPr lang="en-US" sz="3200" dirty="0" smtClean="0">
                <a:latin typeface="Arial" pitchFamily="34" charset="0"/>
                <a:cs typeface="Arial" pitchFamily="34" charset="0"/>
              </a:rPr>
              <a:t>Food Groups</a:t>
            </a:r>
          </a:p>
          <a:p>
            <a:pPr marL="1283586" lvl="2" indent="-457200">
              <a:buFont typeface="Arial"/>
              <a:buChar char="•"/>
            </a:pPr>
            <a:r>
              <a:rPr lang="en-US" sz="3200" dirty="0" smtClean="0">
                <a:latin typeface="Arial" pitchFamily="34" charset="0"/>
                <a:cs typeface="Arial" pitchFamily="34" charset="0"/>
              </a:rPr>
              <a:t>Food Transformation</a:t>
            </a:r>
          </a:p>
          <a:p>
            <a:pPr marL="1283586" lvl="2" indent="-457200">
              <a:buFont typeface="Arial"/>
              <a:buChar char="•"/>
            </a:pPr>
            <a:r>
              <a:rPr lang="en-US" sz="3200" dirty="0" smtClean="0">
                <a:latin typeface="Arial" pitchFamily="34" charset="0"/>
                <a:cs typeface="Arial" pitchFamily="34" charset="0"/>
              </a:rPr>
              <a:t>Food Origins</a:t>
            </a:r>
          </a:p>
          <a:p>
            <a:pPr marL="870393" lvl="1" indent="-457200">
              <a:buFont typeface="Arial"/>
              <a:buChar char="•"/>
            </a:pPr>
            <a:r>
              <a:rPr lang="en-US" sz="3200" dirty="0" smtClean="0">
                <a:latin typeface="Arial" pitchFamily="34" charset="0"/>
                <a:cs typeface="Arial" pitchFamily="34" charset="0"/>
              </a:rPr>
              <a:t>3-day plate waste observation</a:t>
            </a:r>
          </a:p>
          <a:p>
            <a:pPr marL="870393" lvl="1" indent="-457200">
              <a:buFont typeface="Arial"/>
              <a:buChar char="•"/>
            </a:pPr>
            <a:r>
              <a:rPr lang="en-US" sz="3200" dirty="0" smtClean="0">
                <a:latin typeface="Arial" pitchFamily="34" charset="0"/>
                <a:cs typeface="Arial" pitchFamily="34" charset="0"/>
              </a:rPr>
              <a:t>5 day PA measure (accelerometers)</a:t>
            </a:r>
          </a:p>
          <a:p>
            <a:pPr marL="457200" indent="-457200">
              <a:buFont typeface="Arial"/>
              <a:buChar char="•"/>
            </a:pPr>
            <a:r>
              <a:rPr lang="en-US" sz="3200" dirty="0" smtClean="0">
                <a:latin typeface="Arial" pitchFamily="34" charset="0"/>
                <a:cs typeface="Arial" pitchFamily="34" charset="0"/>
              </a:rPr>
              <a:t>Child BMI assessed at BL and FU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Accelerometers: The lead data collector arrived at the school before the morning bell for five consecutive days to properly fit accelerometer belts on each 3 and 4 year old child to measure their activity during the school day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Child nutrition knowledge and preference: Each preschool child completed a nutrition knowledge and preferences evaluation using food models to assess their understanding of where foods come from, food groups, healthy versus unhealthy foods, and food preferences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Child dietary intake: Three days of monitoring was conducted during meal times to determine what and how much preschool children were consuming during school hours.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Parent perceptions: Parents completed a survey about the physical activity and nutrition environment at home.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Teacher report of physical activity: The preschool teachers completed surveys about the physical activity opportunities in the classroom.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School physical activity and nutrition environment: School administrators completed a survey about the physical activity and nutrition policies and practices of the school, which provided a general understanding of the built and social environments of the school.</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D66028-091A-E545-87DB-06FAF7078B53}" type="slidenum">
              <a:rPr lang="en-US" smtClean="0"/>
              <a:pPr/>
              <a:t>5</a:t>
            </a:fld>
            <a:endParaRPr lang="en-US"/>
          </a:p>
        </p:txBody>
      </p:sp>
    </p:spTree>
    <p:extLst>
      <p:ext uri="{BB962C8B-B14F-4D97-AF65-F5344CB8AC3E}">
        <p14:creationId xmlns:p14="http://schemas.microsoft.com/office/powerpoint/2010/main" val="117930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Each preschool child completed a nutrition knowledge and preferences evaluation using food models to assess their understanding of where foods come from, food groups, healthy versus unhealthy foods, and food preferences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Three days of monitoring was conducted during meal times to determine what and how much preschool children were consuming during school hours.  </a:t>
            </a:r>
            <a:endParaRPr lang="en-US" dirty="0" smtClean="0"/>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6</a:t>
            </a:fld>
            <a:endParaRPr lang="en-US"/>
          </a:p>
        </p:txBody>
      </p:sp>
    </p:spTree>
    <p:extLst>
      <p:ext uri="{BB962C8B-B14F-4D97-AF65-F5344CB8AC3E}">
        <p14:creationId xmlns:p14="http://schemas.microsoft.com/office/powerpoint/2010/main" val="9902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 demographics were collected three times: September 2012 (Wave 1); January 2013 (Wave 2); and May 2013 (Wave 3). There were no changes for Wave 2 and Wave 3 as far as classroom numbers, gender, and race (Table 2.1). This data was obtained through school admission records.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7</a:t>
            </a:fld>
            <a:endParaRPr lang="en-US"/>
          </a:p>
        </p:txBody>
      </p:sp>
    </p:spTree>
    <p:extLst>
      <p:ext uri="{BB962C8B-B14F-4D97-AF65-F5344CB8AC3E}">
        <p14:creationId xmlns:p14="http://schemas.microsoft.com/office/powerpoint/2010/main" val="202678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smtClean="0">
                <a:solidFill>
                  <a:schemeClr val="tx1"/>
                </a:solidFill>
                <a:latin typeface="+mn-lt"/>
                <a:ea typeface="+mn-ea"/>
                <a:cs typeface="+mn-cs"/>
              </a:rPr>
              <a:t>The SHAPES Teacher Survey Range: There were 7 questions on this survey. The possible score</a:t>
            </a:r>
          </a:p>
          <a:p>
            <a:r>
              <a:rPr lang="en-US" sz="1200" b="0" i="0" u="none" strike="noStrike" kern="1200" baseline="0" dirty="0" smtClean="0">
                <a:solidFill>
                  <a:schemeClr val="tx1"/>
                </a:solidFill>
                <a:latin typeface="+mn-lt"/>
                <a:ea typeface="+mn-ea"/>
                <a:cs typeface="+mn-cs"/>
              </a:rPr>
              <a:t>ranged from 7-34</a:t>
            </a:r>
          </a:p>
          <a:p>
            <a:r>
              <a:rPr lang="en-US" sz="1200" b="0" i="0" u="none" strike="noStrike" kern="1200" baseline="0" dirty="0" smtClean="0">
                <a:solidFill>
                  <a:schemeClr val="tx1"/>
                </a:solidFill>
                <a:latin typeface="+mn-lt"/>
                <a:ea typeface="+mn-ea"/>
                <a:cs typeface="+mn-cs"/>
              </a:rPr>
              <a:t>MSA BASELINE: 3 and 4-year-old classroom average: 27.25</a:t>
            </a:r>
          </a:p>
          <a:p>
            <a:r>
              <a:rPr lang="en-US" sz="1200" b="0" i="0" u="none" strike="noStrike" kern="1200" baseline="0" dirty="0" smtClean="0">
                <a:solidFill>
                  <a:schemeClr val="tx1"/>
                </a:solidFill>
                <a:latin typeface="+mn-lt"/>
                <a:ea typeface="+mn-ea"/>
                <a:cs typeface="+mn-cs"/>
              </a:rPr>
              <a:t>MSA FOLLOW-UP: 3 and 4-year-old classroom average: 31</a:t>
            </a:r>
          </a:p>
          <a:p>
            <a:r>
              <a:rPr lang="en-US" sz="1200" b="0" i="0" u="none" strike="noStrike" kern="1200" baseline="0" dirty="0" smtClean="0">
                <a:solidFill>
                  <a:schemeClr val="tx1"/>
                </a:solidFill>
                <a:latin typeface="+mn-lt"/>
                <a:ea typeface="+mn-ea"/>
                <a:cs typeface="+mn-cs"/>
              </a:rPr>
              <a:t>NAPSACC Range Physical Activity: There were 18 questions in the physical activity section. The</a:t>
            </a:r>
          </a:p>
          <a:p>
            <a:r>
              <a:rPr lang="en-US" sz="1200" b="0" i="0" u="none" strike="noStrike" kern="1200" baseline="0" dirty="0" smtClean="0">
                <a:solidFill>
                  <a:schemeClr val="tx1"/>
                </a:solidFill>
                <a:latin typeface="+mn-lt"/>
                <a:ea typeface="+mn-ea"/>
                <a:cs typeface="+mn-cs"/>
              </a:rPr>
              <a:t>lowest score possible was 18 and the highest was 72.</a:t>
            </a:r>
          </a:p>
          <a:p>
            <a:r>
              <a:rPr lang="en-US" sz="1200" b="0" i="0" u="none" strike="noStrike" kern="1200" baseline="0" dirty="0" smtClean="0">
                <a:solidFill>
                  <a:schemeClr val="tx1"/>
                </a:solidFill>
                <a:latin typeface="+mn-lt"/>
                <a:ea typeface="+mn-ea"/>
                <a:cs typeface="+mn-cs"/>
              </a:rPr>
              <a:t>MSA BASELINE: 52</a:t>
            </a:r>
          </a:p>
          <a:p>
            <a:r>
              <a:rPr lang="en-US" sz="1200" b="0" i="0" u="none" strike="noStrike" kern="1200" baseline="0" dirty="0" smtClean="0">
                <a:solidFill>
                  <a:schemeClr val="tx1"/>
                </a:solidFill>
                <a:latin typeface="+mn-lt"/>
                <a:ea typeface="+mn-ea"/>
                <a:cs typeface="+mn-cs"/>
              </a:rPr>
              <a:t>MSA FOLLOW-UP: 53</a:t>
            </a:r>
          </a:p>
          <a:p>
            <a:r>
              <a:rPr lang="en-US" sz="1200" b="0" i="0" u="none" strike="noStrike" kern="1200" baseline="0" dirty="0" smtClean="0">
                <a:solidFill>
                  <a:schemeClr val="tx1"/>
                </a:solidFill>
                <a:latin typeface="+mn-lt"/>
                <a:ea typeface="+mn-ea"/>
                <a:cs typeface="+mn-cs"/>
              </a:rPr>
              <a:t>Number of times outdoor play provided per week:</a:t>
            </a:r>
          </a:p>
          <a:p>
            <a:r>
              <a:rPr lang="en-US" sz="1200" b="0" i="0" u="none" strike="noStrike" kern="1200" baseline="0" dirty="0" smtClean="0">
                <a:solidFill>
                  <a:schemeClr val="tx1"/>
                </a:solidFill>
                <a:latin typeface="+mn-lt"/>
                <a:ea typeface="+mn-ea"/>
                <a:cs typeface="+mn-cs"/>
              </a:rPr>
              <a:t>o Baseline: 4-6 times per week</a:t>
            </a:r>
          </a:p>
          <a:p>
            <a:r>
              <a:rPr lang="en-US" sz="1200" b="0" i="0" u="none" strike="noStrike" kern="1200" baseline="0" dirty="0" smtClean="0">
                <a:solidFill>
                  <a:schemeClr val="tx1"/>
                </a:solidFill>
                <a:latin typeface="+mn-lt"/>
                <a:ea typeface="+mn-ea"/>
                <a:cs typeface="+mn-cs"/>
              </a:rPr>
              <a:t>o Follow-up: 10 or more times per week</a:t>
            </a:r>
          </a:p>
          <a:p>
            <a:r>
              <a:rPr lang="en-US" sz="1200" b="0" i="0" u="none" strike="noStrike" kern="1200" baseline="0" dirty="0" smtClean="0">
                <a:solidFill>
                  <a:schemeClr val="tx1"/>
                </a:solidFill>
                <a:latin typeface="+mn-lt"/>
                <a:ea typeface="+mn-ea"/>
                <a:cs typeface="+mn-cs"/>
              </a:rPr>
              <a:t>• Average time spent in outdoor play per day:</a:t>
            </a:r>
          </a:p>
          <a:p>
            <a:r>
              <a:rPr lang="en-US" sz="1200" b="0" i="0" u="none" strike="noStrike" kern="1200" baseline="0" dirty="0" smtClean="0">
                <a:solidFill>
                  <a:schemeClr val="tx1"/>
                </a:solidFill>
                <a:latin typeface="+mn-lt"/>
                <a:ea typeface="+mn-ea"/>
                <a:cs typeface="+mn-cs"/>
              </a:rPr>
              <a:t>o Baseline: 20-29 minutes per day</a:t>
            </a:r>
          </a:p>
          <a:p>
            <a:r>
              <a:rPr lang="en-US" sz="1200" b="0" i="0" u="none" strike="noStrike" kern="1200" baseline="0" dirty="0" smtClean="0">
                <a:solidFill>
                  <a:schemeClr val="tx1"/>
                </a:solidFill>
                <a:latin typeface="+mn-lt"/>
                <a:ea typeface="+mn-ea"/>
                <a:cs typeface="+mn-cs"/>
              </a:rPr>
              <a:t>o Follow-up: 30 or more minutes per day</a:t>
            </a:r>
          </a:p>
          <a:p>
            <a:r>
              <a:rPr lang="en-US" sz="1200" b="0" i="0" u="none" strike="noStrike" kern="1200" baseline="0" dirty="0" smtClean="0">
                <a:solidFill>
                  <a:schemeClr val="tx1"/>
                </a:solidFill>
                <a:latin typeface="+mn-lt"/>
                <a:ea typeface="+mn-ea"/>
                <a:cs typeface="+mn-cs"/>
              </a:rPr>
              <a:t>• Number of times active games were provided by the teacher per day:</a:t>
            </a:r>
          </a:p>
          <a:p>
            <a:r>
              <a:rPr lang="en-US" sz="1200" b="0" i="0" u="none" strike="noStrike" kern="1200" baseline="0" dirty="0" smtClean="0">
                <a:solidFill>
                  <a:schemeClr val="tx1"/>
                </a:solidFill>
                <a:latin typeface="+mn-lt"/>
                <a:ea typeface="+mn-ea"/>
                <a:cs typeface="+mn-cs"/>
              </a:rPr>
              <a:t>o Baseline: as low as 0 times per day</a:t>
            </a:r>
          </a:p>
          <a:p>
            <a:r>
              <a:rPr lang="en-US" sz="1200" b="0" i="0" u="none" strike="noStrike" kern="1200" baseline="0" dirty="0" smtClean="0">
                <a:solidFill>
                  <a:schemeClr val="tx1"/>
                </a:solidFill>
                <a:latin typeface="+mn-lt"/>
                <a:ea typeface="+mn-ea"/>
                <a:cs typeface="+mn-cs"/>
              </a:rPr>
              <a:t>o Follow-up: 1-3 times per day</a:t>
            </a:r>
          </a:p>
          <a:p>
            <a:r>
              <a:rPr lang="en-US" sz="1200" b="0" i="0" u="none" strike="noStrike" kern="1200" baseline="0" dirty="0" smtClean="0">
                <a:solidFill>
                  <a:schemeClr val="tx1"/>
                </a:solidFill>
                <a:latin typeface="+mn-lt"/>
                <a:ea typeface="+mn-ea"/>
                <a:cs typeface="+mn-cs"/>
              </a:rPr>
              <a:t>• Average time spent being physically active in regular, daily lessons:</a:t>
            </a:r>
          </a:p>
          <a:p>
            <a:r>
              <a:rPr lang="en-US" sz="1200" b="0" i="0" u="none" strike="noStrike" kern="1200" baseline="0" dirty="0" smtClean="0">
                <a:solidFill>
                  <a:schemeClr val="tx1"/>
                </a:solidFill>
                <a:latin typeface="+mn-lt"/>
                <a:ea typeface="+mn-ea"/>
                <a:cs typeface="+mn-cs"/>
              </a:rPr>
              <a:t>o Baseline: as low as 10-14 minutes</a:t>
            </a:r>
          </a:p>
          <a:p>
            <a:r>
              <a:rPr lang="en-US" sz="1200" b="0" i="0" u="none" strike="noStrike" kern="1200" baseline="0" dirty="0" smtClean="0">
                <a:solidFill>
                  <a:schemeClr val="tx1"/>
                </a:solidFill>
                <a:latin typeface="+mn-lt"/>
                <a:ea typeface="+mn-ea"/>
                <a:cs typeface="+mn-cs"/>
              </a:rPr>
              <a:t>o Follow-up: 20 or more minutes</a:t>
            </a:r>
          </a:p>
          <a:p>
            <a:r>
              <a:rPr lang="en-US" sz="1200" b="0" i="0" u="none" strike="noStrike" kern="1200" baseline="0" dirty="0" smtClean="0">
                <a:solidFill>
                  <a:schemeClr val="tx1"/>
                </a:solidFill>
                <a:latin typeface="+mn-lt"/>
                <a:ea typeface="+mn-ea"/>
                <a:cs typeface="+mn-cs"/>
              </a:rPr>
              <a:t>NAPSACC Range Nutrition: There were 36 questions in the nutrition section. The lowest score</a:t>
            </a:r>
          </a:p>
          <a:p>
            <a:r>
              <a:rPr lang="en-US" sz="1200" b="0" i="0" u="none" strike="noStrike" kern="1200" baseline="0" dirty="0" smtClean="0">
                <a:solidFill>
                  <a:schemeClr val="tx1"/>
                </a:solidFill>
                <a:latin typeface="+mn-lt"/>
                <a:ea typeface="+mn-ea"/>
                <a:cs typeface="+mn-cs"/>
              </a:rPr>
              <a:t>possible was 36 and the highest was 144. Below is a summary of the questions that affected the</a:t>
            </a:r>
          </a:p>
          <a:p>
            <a:r>
              <a:rPr lang="en-US" sz="1200" b="0" i="0" u="none" strike="noStrike" kern="1200" baseline="0" dirty="0" smtClean="0">
                <a:solidFill>
                  <a:schemeClr val="tx1"/>
                </a:solidFill>
                <a:latin typeface="+mn-lt"/>
                <a:ea typeface="+mn-ea"/>
                <a:cs typeface="+mn-cs"/>
              </a:rPr>
              <a:t>overall score.</a:t>
            </a:r>
          </a:p>
          <a:p>
            <a:r>
              <a:rPr lang="en-US" sz="1200" b="0" i="0" u="none" strike="noStrike" kern="1200" baseline="0" dirty="0" smtClean="0">
                <a:solidFill>
                  <a:schemeClr val="tx1"/>
                </a:solidFill>
                <a:latin typeface="+mn-lt"/>
                <a:ea typeface="+mn-ea"/>
                <a:cs typeface="+mn-cs"/>
              </a:rPr>
              <a:t>MSA BASELINE: 108</a:t>
            </a:r>
          </a:p>
          <a:p>
            <a:r>
              <a:rPr lang="en-US" sz="1200" b="0" i="0" u="none" strike="noStrike" kern="1200" baseline="0" dirty="0" smtClean="0">
                <a:solidFill>
                  <a:schemeClr val="tx1"/>
                </a:solidFill>
                <a:latin typeface="+mn-lt"/>
                <a:ea typeface="+mn-ea"/>
                <a:cs typeface="+mn-cs"/>
              </a:rPr>
              <a:t>MSA FOLLOW-UP: 119</a:t>
            </a:r>
          </a:p>
          <a:p>
            <a:r>
              <a:rPr lang="en-US" sz="1200" b="0" i="0" u="none" strike="noStrike" kern="1200" baseline="0" dirty="0" smtClean="0">
                <a:solidFill>
                  <a:schemeClr val="tx1"/>
                </a:solidFill>
                <a:latin typeface="+mn-lt"/>
                <a:ea typeface="+mn-ea"/>
                <a:cs typeface="+mn-cs"/>
              </a:rPr>
              <a:t>Fruit and Vegetables:</a:t>
            </a:r>
          </a:p>
          <a:p>
            <a:r>
              <a:rPr lang="en-US" sz="1200" b="0" i="0" u="none" strike="noStrike" kern="1200" baseline="0" dirty="0" smtClean="0">
                <a:solidFill>
                  <a:schemeClr val="tx1"/>
                </a:solidFill>
                <a:latin typeface="+mn-lt"/>
                <a:ea typeface="+mn-ea"/>
                <a:cs typeface="+mn-cs"/>
              </a:rPr>
              <a:t>• Vegetables cooked with added fat/butter went from some of the time in baseline</a:t>
            </a:r>
          </a:p>
          <a:p>
            <a:r>
              <a:rPr lang="en-US" sz="1200" b="0" i="0" u="none" strike="noStrike" kern="1200" baseline="0" dirty="0" smtClean="0">
                <a:solidFill>
                  <a:schemeClr val="tx1"/>
                </a:solidFill>
                <a:latin typeface="+mn-lt"/>
                <a:ea typeface="+mn-ea"/>
                <a:cs typeface="+mn-cs"/>
              </a:rPr>
              <a:t>to rarely or never at follow-up</a:t>
            </a:r>
          </a:p>
          <a:p>
            <a:r>
              <a:rPr lang="en-US" sz="1200" b="0" i="0" u="none" strike="noStrike" kern="1200" baseline="0" dirty="0" smtClean="0">
                <a:solidFill>
                  <a:schemeClr val="tx1"/>
                </a:solidFill>
                <a:latin typeface="+mn-lt"/>
                <a:ea typeface="+mn-ea"/>
                <a:cs typeface="+mn-cs"/>
              </a:rPr>
              <a:t>Meats, Fats, and Grains</a:t>
            </a:r>
          </a:p>
          <a:p>
            <a:r>
              <a:rPr lang="en-US" sz="1200" b="0" i="0" u="none" strike="noStrike" kern="1200" baseline="0" dirty="0" smtClean="0">
                <a:solidFill>
                  <a:schemeClr val="tx1"/>
                </a:solidFill>
                <a:latin typeface="+mn-lt"/>
                <a:ea typeface="+mn-ea"/>
                <a:cs typeface="+mn-cs"/>
              </a:rPr>
              <a:t>• High fat meats were offered 2 times per week at baseline. This decreased to less than</a:t>
            </a:r>
          </a:p>
          <a:p>
            <a:r>
              <a:rPr lang="en-US" sz="1200" b="0" i="0" u="none" strike="noStrike" kern="1200" baseline="0" dirty="0" smtClean="0">
                <a:solidFill>
                  <a:schemeClr val="tx1"/>
                </a:solidFill>
                <a:latin typeface="+mn-lt"/>
                <a:ea typeface="+mn-ea"/>
                <a:cs typeface="+mn-cs"/>
              </a:rPr>
              <a:t>once a week at follow-up.</a:t>
            </a:r>
          </a:p>
          <a:p>
            <a:r>
              <a:rPr lang="en-US" sz="1200" b="0" i="0" u="none" strike="noStrike" kern="1200" baseline="0" dirty="0" smtClean="0">
                <a:solidFill>
                  <a:schemeClr val="tx1"/>
                </a:solidFill>
                <a:latin typeface="+mn-lt"/>
                <a:ea typeface="+mn-ea"/>
                <a:cs typeface="+mn-cs"/>
              </a:rPr>
              <a:t>• Sweets or salty foods were offered 3-4 times per week at baseline. This decreased to</a:t>
            </a:r>
          </a:p>
          <a:p>
            <a:r>
              <a:rPr lang="en-US" sz="1200" b="0" i="0" u="none" strike="noStrike" kern="1200" baseline="0" dirty="0" smtClean="0">
                <a:solidFill>
                  <a:schemeClr val="tx1"/>
                </a:solidFill>
                <a:latin typeface="+mn-lt"/>
                <a:ea typeface="+mn-ea"/>
                <a:cs typeface="+mn-cs"/>
              </a:rPr>
              <a:t>less than once a week at follow-up.</a:t>
            </a:r>
          </a:p>
          <a:p>
            <a:r>
              <a:rPr lang="en-US" sz="1200" b="0" i="0" u="none" strike="noStrike" kern="1200" baseline="0" dirty="0" smtClean="0">
                <a:solidFill>
                  <a:schemeClr val="tx1"/>
                </a:solidFill>
                <a:latin typeface="+mn-lt"/>
                <a:ea typeface="+mn-ea"/>
                <a:cs typeface="+mn-cs"/>
              </a:rPr>
              <a:t>Beverages</a:t>
            </a:r>
          </a:p>
          <a:p>
            <a:r>
              <a:rPr lang="en-US" sz="1200" b="0" i="0" u="none" strike="noStrike" kern="1200" baseline="0" dirty="0" smtClean="0">
                <a:solidFill>
                  <a:schemeClr val="tx1"/>
                </a:solidFill>
                <a:latin typeface="+mn-lt"/>
                <a:ea typeface="+mn-ea"/>
                <a:cs typeface="+mn-cs"/>
              </a:rPr>
              <a:t>• Milk served at baseline was 1% low fat and at follow-up the milk offered was skim.</a:t>
            </a:r>
          </a:p>
          <a:p>
            <a:r>
              <a:rPr lang="en-US" sz="1200" b="0" i="0" u="none" strike="noStrike" kern="1200" baseline="0" dirty="0" smtClean="0">
                <a:solidFill>
                  <a:schemeClr val="tx1"/>
                </a:solidFill>
                <a:latin typeface="+mn-lt"/>
                <a:ea typeface="+mn-ea"/>
                <a:cs typeface="+mn-cs"/>
              </a:rPr>
              <a:t>Foods offered outside of regular meals and snacks</a:t>
            </a:r>
          </a:p>
          <a:p>
            <a:r>
              <a:rPr lang="en-US" sz="1200" b="0" i="0" u="none" strike="noStrike" kern="1200" baseline="0" dirty="0" smtClean="0">
                <a:solidFill>
                  <a:schemeClr val="tx1"/>
                </a:solidFill>
                <a:latin typeface="+mn-lt"/>
                <a:ea typeface="+mn-ea"/>
                <a:cs typeface="+mn-cs"/>
              </a:rPr>
              <a:t>• At baseline, celebrations included mostly healthy foods some of the time at follow-up</a:t>
            </a:r>
          </a:p>
          <a:p>
            <a:r>
              <a:rPr lang="en-US" sz="1200" b="0" i="0" u="none" strike="noStrike" kern="1200" baseline="0" dirty="0" smtClean="0">
                <a:solidFill>
                  <a:schemeClr val="tx1"/>
                </a:solidFill>
                <a:latin typeface="+mn-lt"/>
                <a:ea typeface="+mn-ea"/>
                <a:cs typeface="+mn-cs"/>
              </a:rPr>
              <a:t>this increased to always.</a:t>
            </a:r>
          </a:p>
          <a:p>
            <a:r>
              <a:rPr lang="en-US" sz="1200" b="0" i="0" u="none" strike="noStrike" kern="1200" baseline="0" dirty="0" smtClean="0">
                <a:solidFill>
                  <a:schemeClr val="tx1"/>
                </a:solidFill>
                <a:latin typeface="+mn-lt"/>
                <a:ea typeface="+mn-ea"/>
                <a:cs typeface="+mn-cs"/>
              </a:rPr>
              <a:t>Supporting healthy eating habits</a:t>
            </a:r>
          </a:p>
          <a:p>
            <a:r>
              <a:rPr lang="en-US" sz="1200" b="0" i="0" u="none" strike="noStrike" kern="1200" baseline="0" dirty="0" smtClean="0">
                <a:solidFill>
                  <a:schemeClr val="tx1"/>
                </a:solidFill>
                <a:latin typeface="+mn-lt"/>
                <a:ea typeface="+mn-ea"/>
                <a:cs typeface="+mn-cs"/>
              </a:rPr>
              <a:t>• At baseline, staff rarely or never ate the same food as the children. This increased to</a:t>
            </a:r>
          </a:p>
          <a:p>
            <a:r>
              <a:rPr lang="en-US" sz="1200" b="0" i="0" u="none" strike="noStrike" kern="1200" baseline="0" dirty="0" smtClean="0">
                <a:solidFill>
                  <a:schemeClr val="tx1"/>
                </a:solidFill>
                <a:latin typeface="+mn-lt"/>
                <a:ea typeface="+mn-ea"/>
                <a:cs typeface="+mn-cs"/>
              </a:rPr>
              <a:t>some of the time at follow-up.</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9D66028-091A-E545-87DB-06FAF7078B53}" type="slidenum">
              <a:rPr lang="en-US" smtClean="0"/>
              <a:pPr/>
              <a:t>8</a:t>
            </a:fld>
            <a:endParaRPr lang="en-US"/>
          </a:p>
        </p:txBody>
      </p:sp>
    </p:spTree>
    <p:extLst>
      <p:ext uri="{BB962C8B-B14F-4D97-AF65-F5344CB8AC3E}">
        <p14:creationId xmlns:p14="http://schemas.microsoft.com/office/powerpoint/2010/main" val="245617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days of dietary intake monitoring was conducted during meal times to determine what and how much</a:t>
            </a:r>
          </a:p>
          <a:p>
            <a:r>
              <a:rPr lang="en-US" sz="1200" b="0" i="0" u="none" strike="noStrike" kern="1200" baseline="0" dirty="0" smtClean="0">
                <a:solidFill>
                  <a:schemeClr val="tx1"/>
                </a:solidFill>
                <a:latin typeface="+mn-lt"/>
                <a:ea typeface="+mn-ea"/>
                <a:cs typeface="+mn-cs"/>
              </a:rPr>
              <a:t>preschool children were consuming during school hours. This included breakfast, lunch, and all snacks</a:t>
            </a:r>
          </a:p>
          <a:p>
            <a:r>
              <a:rPr lang="en-US" sz="1200" b="0" i="0" u="none" strike="noStrike" kern="1200" baseline="0" dirty="0" smtClean="0">
                <a:solidFill>
                  <a:schemeClr val="tx1"/>
                </a:solidFill>
                <a:latin typeface="+mn-lt"/>
                <a:ea typeface="+mn-ea"/>
                <a:cs typeface="+mn-cs"/>
              </a:rPr>
              <a:t>provided while the child was at school. Figure 7.1 shows that both girls and boys had a decrease in total</a:t>
            </a:r>
          </a:p>
          <a:p>
            <a:r>
              <a:rPr lang="en-US" sz="1200" b="0" i="0" u="none" strike="noStrike" kern="1200" baseline="0" dirty="0" smtClean="0">
                <a:solidFill>
                  <a:schemeClr val="tx1"/>
                </a:solidFill>
                <a:latin typeface="+mn-lt"/>
                <a:ea typeface="+mn-ea"/>
                <a:cs typeface="+mn-cs"/>
              </a:rPr>
              <a:t>kilocalories (kcal) consumed in school from baseline to follow-up. The reduction in boys kcal intake was</a:t>
            </a:r>
          </a:p>
          <a:p>
            <a:r>
              <a:rPr lang="en-US" sz="1200" b="0" i="0" u="none" strike="noStrike" kern="1200" baseline="0" dirty="0" smtClean="0">
                <a:solidFill>
                  <a:schemeClr val="tx1"/>
                </a:solidFill>
                <a:latin typeface="+mn-lt"/>
                <a:ea typeface="+mn-ea"/>
                <a:cs typeface="+mn-cs"/>
              </a:rPr>
              <a:t>statistically significant (p&lt;.05).</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calcium decreased from 30.02 mg to 16.06 mg (p≤0.000), while iron intake</a:t>
            </a:r>
          </a:p>
          <a:p>
            <a:r>
              <a:rPr lang="en-US" sz="1200" b="0" i="0" u="none" strike="noStrike" kern="1200" baseline="0" dirty="0" smtClean="0">
                <a:solidFill>
                  <a:schemeClr val="tx1"/>
                </a:solidFill>
                <a:latin typeface="+mn-lt"/>
                <a:ea typeface="+mn-ea"/>
                <a:cs typeface="+mn-cs"/>
              </a:rPr>
              <a:t>increased from 2.35 mg to 3.86 mg from baseline to follow-up (p≤0.000).</a:t>
            </a:r>
            <a:endParaRPr lang="en-US" sz="3200" dirty="0" smtClean="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B9D66028-091A-E545-87DB-06FAF7078B53}" type="slidenum">
              <a:rPr lang="en-US" smtClean="0"/>
              <a:pPr/>
              <a:t>9</a:t>
            </a:fld>
            <a:endParaRPr lang="en-US"/>
          </a:p>
        </p:txBody>
      </p:sp>
    </p:spTree>
    <p:extLst>
      <p:ext uri="{BB962C8B-B14F-4D97-AF65-F5344CB8AC3E}">
        <p14:creationId xmlns:p14="http://schemas.microsoft.com/office/powerpoint/2010/main" val="21155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F8ABF2-948D-4FDA-A11A-8B241714817C}" type="datetimeFigureOut">
              <a:rPr lang="en-US" smtClean="0"/>
              <a:pPr/>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9890E-1B1A-4A5B-B55F-0A3F153F85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EF8ABF2-948D-4FDA-A11A-8B241714817C}" type="datetimeFigureOut">
              <a:rPr lang="en-US" smtClean="0"/>
              <a:pPr/>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9890E-1B1A-4A5B-B55F-0A3F153F855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9890E-1B1A-4A5B-B55F-0A3F153F85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9890E-1B1A-4A5B-B55F-0A3F153F855C}"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9890E-1B1A-4A5B-B55F-0A3F153F855C}"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9890E-1B1A-4A5B-B55F-0A3F153F855C}"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EF8ABF2-948D-4FDA-A11A-8B241714817C}" type="datetimeFigureOut">
              <a:rPr lang="en-US" smtClean="0"/>
              <a:pPr/>
              <a:t>3/19/14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0F9890E-1B1A-4A5B-B55F-0A3F153F855C}"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F8ABF2-948D-4FDA-A11A-8B241714817C}" type="datetimeFigureOut">
              <a:rPr lang="en-US" smtClean="0"/>
              <a:pPr/>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9890E-1B1A-4A5B-B55F-0A3F153F855C}"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0F9890E-1B1A-4A5B-B55F-0A3F153F85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F8ABF2-948D-4FDA-A11A-8B241714817C}"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9890E-1B1A-4A5B-B55F-0A3F153F855C}"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EF8ABF2-948D-4FDA-A11A-8B241714817C}" type="datetimeFigureOut">
              <a:rPr lang="en-US" smtClean="0"/>
              <a:pPr/>
              <a:t>3/19/14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0F9890E-1B1A-4A5B-B55F-0A3F153F85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comments" Target="../comments/comment1.xml"/><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4800600"/>
            <a:ext cx="8534400" cy="1200329"/>
          </a:xfrm>
          <a:prstGeom prst="rect">
            <a:avLst/>
          </a:prstGeom>
          <a:noFill/>
        </p:spPr>
        <p:txBody>
          <a:bodyPr wrap="square" rtlCol="0">
            <a:spAutoFit/>
          </a:bodyPr>
          <a:lstStyle/>
          <a:p>
            <a:pPr algn="r"/>
            <a:endParaRPr lang="en-US" dirty="0" smtClean="0"/>
          </a:p>
          <a:p>
            <a:pPr algn="r"/>
            <a:r>
              <a:rPr lang="en-US" dirty="0">
                <a:latin typeface="Arial"/>
                <a:cs typeface="Arial"/>
              </a:rPr>
              <a:t>Allison </a:t>
            </a:r>
            <a:r>
              <a:rPr lang="en-US" dirty="0" smtClean="0">
                <a:latin typeface="Arial"/>
                <a:cs typeface="Arial"/>
              </a:rPr>
              <a:t>A. Parsons</a:t>
            </a:r>
            <a:r>
              <a:rPr lang="en-US" baseline="30000" dirty="0" smtClean="0">
                <a:latin typeface="Arial"/>
                <a:cs typeface="Arial"/>
              </a:rPr>
              <a:t>1</a:t>
            </a:r>
            <a:r>
              <a:rPr lang="en-US" dirty="0">
                <a:latin typeface="Arial"/>
                <a:cs typeface="Arial"/>
              </a:rPr>
              <a:t>, Christine E Blake</a:t>
            </a:r>
            <a:r>
              <a:rPr lang="en-US" baseline="30000" dirty="0">
                <a:latin typeface="Arial"/>
                <a:cs typeface="Arial"/>
              </a:rPr>
              <a:t>1</a:t>
            </a:r>
            <a:r>
              <a:rPr lang="en-US" dirty="0">
                <a:latin typeface="Arial"/>
                <a:cs typeface="Arial"/>
              </a:rPr>
              <a:t>, </a:t>
            </a:r>
            <a:r>
              <a:rPr lang="en-US" dirty="0" smtClean="0">
                <a:latin typeface="Arial"/>
                <a:cs typeface="Arial"/>
              </a:rPr>
              <a:t>Scotty M. Buff</a:t>
            </a:r>
            <a:r>
              <a:rPr lang="en-US" baseline="30000" dirty="0" smtClean="0">
                <a:latin typeface="Arial"/>
                <a:cs typeface="Arial"/>
              </a:rPr>
              <a:t>2</a:t>
            </a:r>
            <a:r>
              <a:rPr lang="en-US" dirty="0" smtClean="0">
                <a:latin typeface="Arial"/>
                <a:cs typeface="Arial"/>
              </a:rPr>
              <a:t> </a:t>
            </a:r>
          </a:p>
          <a:p>
            <a:pPr algn="r"/>
            <a:r>
              <a:rPr lang="en-US" baseline="30000" dirty="0" smtClean="0">
                <a:latin typeface="Arial"/>
                <a:cs typeface="Arial"/>
              </a:rPr>
              <a:t>1</a:t>
            </a:r>
            <a:r>
              <a:rPr lang="en-US" dirty="0" smtClean="0">
                <a:latin typeface="Arial"/>
                <a:cs typeface="Arial"/>
              </a:rPr>
              <a:t>Arnold </a:t>
            </a:r>
            <a:r>
              <a:rPr lang="en-US" dirty="0">
                <a:latin typeface="Arial"/>
                <a:cs typeface="Arial"/>
              </a:rPr>
              <a:t>School of Public Health, University of South Carolina, Columbia, SC, </a:t>
            </a:r>
            <a:r>
              <a:rPr lang="en-US" baseline="30000" dirty="0">
                <a:latin typeface="Arial"/>
                <a:cs typeface="Arial"/>
              </a:rPr>
              <a:t>2</a:t>
            </a:r>
            <a:r>
              <a:rPr lang="en-US" dirty="0">
                <a:latin typeface="Arial"/>
                <a:cs typeface="Arial"/>
              </a:rPr>
              <a:t>Medical University of South Carolina, Charleston, South </a:t>
            </a:r>
            <a:r>
              <a:rPr lang="en-US" dirty="0" smtClean="0">
                <a:latin typeface="Arial"/>
                <a:cs typeface="Arial"/>
              </a:rPr>
              <a:t>Carolina</a:t>
            </a:r>
            <a:endParaRPr lang="en-US" dirty="0">
              <a:latin typeface="Arial"/>
              <a:cs typeface="Arial"/>
            </a:endParaRPr>
          </a:p>
        </p:txBody>
      </p:sp>
      <p:sp>
        <p:nvSpPr>
          <p:cNvPr id="10" name="TextBox 9"/>
          <p:cNvSpPr txBox="1"/>
          <p:nvPr/>
        </p:nvSpPr>
        <p:spPr>
          <a:xfrm>
            <a:off x="304800" y="5943600"/>
            <a:ext cx="8534400" cy="646331"/>
          </a:xfrm>
          <a:prstGeom prst="rect">
            <a:avLst/>
          </a:prstGeom>
          <a:solidFill>
            <a:schemeClr val="bg2"/>
          </a:solidFill>
        </p:spPr>
        <p:txBody>
          <a:bodyPr wrap="square" rtlCol="0">
            <a:spAutoFit/>
          </a:bodyPr>
          <a:lstStyle/>
          <a:p>
            <a:pPr algn="r"/>
            <a:r>
              <a:rPr lang="en-US" sz="1200" dirty="0" smtClean="0">
                <a:solidFill>
                  <a:srgbClr val="000000"/>
                </a:solidFill>
                <a:latin typeface="Arial" pitchFamily="34" charset="0"/>
                <a:cs typeface="Arial" pitchFamily="34" charset="0"/>
              </a:rPr>
              <a:t>Acknowledgements:</a:t>
            </a:r>
          </a:p>
          <a:p>
            <a:pPr algn="r"/>
            <a:r>
              <a:rPr lang="en-US" sz="1200" dirty="0" smtClean="0">
                <a:solidFill>
                  <a:srgbClr val="000000"/>
                </a:solidFill>
                <a:latin typeface="Arial" pitchFamily="34" charset="0"/>
                <a:cs typeface="Arial" pitchFamily="34" charset="0"/>
              </a:rPr>
              <a:t>This </a:t>
            </a:r>
            <a:r>
              <a:rPr lang="en-US" sz="1200" dirty="0">
                <a:solidFill>
                  <a:srgbClr val="000000"/>
                </a:solidFill>
                <a:latin typeface="Arial" pitchFamily="34" charset="0"/>
                <a:cs typeface="Arial" pitchFamily="34" charset="0"/>
              </a:rPr>
              <a:t>evaluation was supported with a grant from Sherman Financial Group</a:t>
            </a:r>
          </a:p>
          <a:p>
            <a:pPr algn="r"/>
            <a:r>
              <a:rPr lang="en-US" sz="1200" dirty="0">
                <a:solidFill>
                  <a:srgbClr val="000000"/>
                </a:solidFill>
                <a:latin typeface="Arial" pitchFamily="34" charset="0"/>
                <a:cs typeface="Arial" pitchFamily="34" charset="0"/>
              </a:rPr>
              <a:t>Kerry McIver, PhD, for guidance and assistance with accelerometer data collection and analysis</a:t>
            </a:r>
          </a:p>
        </p:txBody>
      </p:sp>
      <p:sp>
        <p:nvSpPr>
          <p:cNvPr id="2" name="TextBox 1"/>
          <p:cNvSpPr txBox="1"/>
          <p:nvPr/>
        </p:nvSpPr>
        <p:spPr>
          <a:xfrm>
            <a:off x="289560" y="1021080"/>
            <a:ext cx="4282440" cy="2677656"/>
          </a:xfrm>
          <a:prstGeom prst="rect">
            <a:avLst/>
          </a:prstGeom>
          <a:noFill/>
        </p:spPr>
        <p:txBody>
          <a:bodyPr wrap="square" rtlCol="0">
            <a:spAutoFit/>
          </a:bodyPr>
          <a:lstStyle/>
          <a:p>
            <a:pPr algn="ctr"/>
            <a:r>
              <a:rPr lang="en-US" sz="2400" b="1" dirty="0" smtClean="0">
                <a:solidFill>
                  <a:schemeClr val="bg1"/>
                </a:solidFill>
              </a:rPr>
              <a:t> </a:t>
            </a:r>
            <a:r>
              <a:rPr lang="en-US" sz="2400" b="1" dirty="0">
                <a:solidFill>
                  <a:srgbClr val="000000"/>
                </a:solidFill>
                <a:latin typeface="Arial"/>
                <a:cs typeface="Arial"/>
              </a:rPr>
              <a:t>Comprehensive changes in school environment, health education, and teacher modeling led to healthier obesity-related diet and physical activity behaviors in preschool children</a:t>
            </a:r>
          </a:p>
        </p:txBody>
      </p:sp>
      <p:pic>
        <p:nvPicPr>
          <p:cNvPr id="5" name="Picture 4" descr="jdo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362200"/>
            <a:ext cx="2096884" cy="2133600"/>
          </a:xfrm>
          <a:prstGeom prst="rect">
            <a:avLst/>
          </a:prstGeom>
        </p:spPr>
      </p:pic>
      <p:pic>
        <p:nvPicPr>
          <p:cNvPr id="7" name="Picture 6"/>
          <p:cNvPicPr>
            <a:picLocks noChangeAspect="1"/>
          </p:cNvPicPr>
          <p:nvPr/>
        </p:nvPicPr>
        <p:blipFill>
          <a:blip r:embed="rId4"/>
          <a:stretch>
            <a:fillRect/>
          </a:stretch>
        </p:blipFill>
        <p:spPr>
          <a:xfrm>
            <a:off x="4800600" y="533400"/>
            <a:ext cx="1714500" cy="132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Results: Child diet behavior</a:t>
            </a:r>
          </a:p>
        </p:txBody>
      </p:sp>
      <p:pic>
        <p:nvPicPr>
          <p:cNvPr id="2" name="Picture 1"/>
          <p:cNvPicPr>
            <a:picLocks noChangeAspect="1"/>
          </p:cNvPicPr>
          <p:nvPr/>
        </p:nvPicPr>
        <p:blipFill>
          <a:blip r:embed="rId3"/>
          <a:stretch>
            <a:fillRect/>
          </a:stretch>
        </p:blipFill>
        <p:spPr>
          <a:xfrm>
            <a:off x="950976" y="1470850"/>
            <a:ext cx="7242048" cy="3916301"/>
          </a:xfrm>
          <a:prstGeom prst="rect">
            <a:avLst/>
          </a:prstGeom>
        </p:spPr>
      </p:pic>
    </p:spTree>
    <p:extLst>
      <p:ext uri="{BB962C8B-B14F-4D97-AF65-F5344CB8AC3E}">
        <p14:creationId xmlns:p14="http://schemas.microsoft.com/office/powerpoint/2010/main" val="3104781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Results: Child diet behavior</a:t>
            </a:r>
          </a:p>
        </p:txBody>
      </p:sp>
      <p:sp>
        <p:nvSpPr>
          <p:cNvPr id="7" name="TextBox 6"/>
          <p:cNvSpPr txBox="1"/>
          <p:nvPr/>
        </p:nvSpPr>
        <p:spPr>
          <a:xfrm>
            <a:off x="1752600" y="1981200"/>
            <a:ext cx="990600" cy="369332"/>
          </a:xfrm>
          <a:prstGeom prst="rect">
            <a:avLst/>
          </a:prstGeom>
          <a:solidFill>
            <a:schemeClr val="bg1"/>
          </a:solidFill>
        </p:spPr>
        <p:txBody>
          <a:bodyPr wrap="square" rtlCol="0">
            <a:spAutoFit/>
          </a:bodyPr>
          <a:lstStyle/>
          <a:p>
            <a:endParaRPr lang="en-US" dirty="0"/>
          </a:p>
        </p:txBody>
      </p:sp>
      <p:grpSp>
        <p:nvGrpSpPr>
          <p:cNvPr id="4" name="Group 3"/>
          <p:cNvGrpSpPr/>
          <p:nvPr/>
        </p:nvGrpSpPr>
        <p:grpSpPr>
          <a:xfrm>
            <a:off x="1600200" y="1143000"/>
            <a:ext cx="5943600" cy="4572000"/>
            <a:chOff x="1905000" y="1495044"/>
            <a:chExt cx="4572000" cy="3867912"/>
          </a:xfrm>
        </p:grpSpPr>
        <p:pic>
          <p:nvPicPr>
            <p:cNvPr id="6" name="Picture 5"/>
            <p:cNvPicPr>
              <a:picLocks/>
            </p:cNvPicPr>
            <p:nvPr/>
          </p:nvPicPr>
          <p:blipFill>
            <a:blip r:embed="rId3"/>
            <a:stretch>
              <a:fillRect/>
            </a:stretch>
          </p:blipFill>
          <p:spPr>
            <a:xfrm>
              <a:off x="1905000" y="1495044"/>
              <a:ext cx="4572000" cy="3867912"/>
            </a:xfrm>
            <a:prstGeom prst="rect">
              <a:avLst/>
            </a:prstGeom>
            <a:solidFill>
              <a:schemeClr val="bg1"/>
            </a:solidFill>
          </p:spPr>
        </p:pic>
        <p:sp>
          <p:nvSpPr>
            <p:cNvPr id="3" name="TextBox 2"/>
            <p:cNvSpPr txBox="1"/>
            <p:nvPr/>
          </p:nvSpPr>
          <p:spPr>
            <a:xfrm>
              <a:off x="1905000" y="1524000"/>
              <a:ext cx="762000" cy="3810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5872602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Results: Child diet behavior</a:t>
            </a:r>
          </a:p>
        </p:txBody>
      </p:sp>
      <p:sp>
        <p:nvSpPr>
          <p:cNvPr id="2" name="TextBox 1"/>
          <p:cNvSpPr txBox="1"/>
          <p:nvPr/>
        </p:nvSpPr>
        <p:spPr>
          <a:xfrm>
            <a:off x="1295400" y="1600200"/>
            <a:ext cx="685800" cy="369332"/>
          </a:xfrm>
          <a:prstGeom prst="rect">
            <a:avLst/>
          </a:prstGeom>
          <a:solidFill>
            <a:schemeClr val="bg1"/>
          </a:solidFill>
        </p:spPr>
        <p:txBody>
          <a:bodyPr wrap="square" rtlCol="0">
            <a:spAutoFit/>
          </a:bodyPr>
          <a:lstStyle/>
          <a:p>
            <a:endParaRPr lang="en-US" dirty="0"/>
          </a:p>
        </p:txBody>
      </p:sp>
      <p:grpSp>
        <p:nvGrpSpPr>
          <p:cNvPr id="6" name="Group 5"/>
          <p:cNvGrpSpPr/>
          <p:nvPr/>
        </p:nvGrpSpPr>
        <p:grpSpPr>
          <a:xfrm>
            <a:off x="1828800" y="1143000"/>
            <a:ext cx="5486400" cy="4572000"/>
            <a:chOff x="2743200" y="2108200"/>
            <a:chExt cx="3479800" cy="2641600"/>
          </a:xfrm>
        </p:grpSpPr>
        <p:pic>
          <p:nvPicPr>
            <p:cNvPr id="3" name="Picture 2"/>
            <p:cNvPicPr>
              <a:picLocks noChangeAspect="1"/>
            </p:cNvPicPr>
            <p:nvPr/>
          </p:nvPicPr>
          <p:blipFill>
            <a:blip r:embed="rId3"/>
            <a:stretch>
              <a:fillRect/>
            </a:stretch>
          </p:blipFill>
          <p:spPr>
            <a:xfrm>
              <a:off x="2908300" y="2108200"/>
              <a:ext cx="3314700" cy="2641600"/>
            </a:xfrm>
            <a:prstGeom prst="rect">
              <a:avLst/>
            </a:prstGeom>
          </p:spPr>
        </p:pic>
        <p:pic>
          <p:nvPicPr>
            <p:cNvPr id="4" name="Picture 3"/>
            <p:cNvPicPr>
              <a:picLocks noChangeAspect="1"/>
            </p:cNvPicPr>
            <p:nvPr/>
          </p:nvPicPr>
          <p:blipFill>
            <a:blip r:embed="rId4"/>
            <a:stretch>
              <a:fillRect/>
            </a:stretch>
          </p:blipFill>
          <p:spPr>
            <a:xfrm>
              <a:off x="2743200" y="4267200"/>
              <a:ext cx="774700" cy="469900"/>
            </a:xfrm>
            <a:prstGeom prst="rect">
              <a:avLst/>
            </a:prstGeom>
          </p:spPr>
        </p:pic>
      </p:grpSp>
    </p:spTree>
    <p:extLst>
      <p:ext uri="{BB962C8B-B14F-4D97-AF65-F5344CB8AC3E}">
        <p14:creationId xmlns:p14="http://schemas.microsoft.com/office/powerpoint/2010/main" val="8915890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Results: Child diet behavior</a:t>
            </a:r>
          </a:p>
        </p:txBody>
      </p:sp>
      <p:grpSp>
        <p:nvGrpSpPr>
          <p:cNvPr id="5" name="Group 4"/>
          <p:cNvGrpSpPr/>
          <p:nvPr/>
        </p:nvGrpSpPr>
        <p:grpSpPr>
          <a:xfrm>
            <a:off x="1828800" y="1143000"/>
            <a:ext cx="5486400" cy="4572000"/>
            <a:chOff x="2286000" y="1524000"/>
            <a:chExt cx="4572000" cy="3944112"/>
          </a:xfrm>
        </p:grpSpPr>
        <p:pic>
          <p:nvPicPr>
            <p:cNvPr id="6" name="Picture 5"/>
            <p:cNvPicPr>
              <a:picLocks/>
            </p:cNvPicPr>
            <p:nvPr/>
          </p:nvPicPr>
          <p:blipFill>
            <a:blip r:embed="rId3"/>
            <a:stretch>
              <a:fillRect/>
            </a:stretch>
          </p:blipFill>
          <p:spPr>
            <a:xfrm>
              <a:off x="2286000" y="1600200"/>
              <a:ext cx="4572000" cy="3867912"/>
            </a:xfrm>
            <a:prstGeom prst="rect">
              <a:avLst/>
            </a:prstGeom>
            <a:noFill/>
          </p:spPr>
        </p:pic>
        <p:sp>
          <p:nvSpPr>
            <p:cNvPr id="3" name="TextBox 2"/>
            <p:cNvSpPr txBox="1"/>
            <p:nvPr/>
          </p:nvSpPr>
          <p:spPr>
            <a:xfrm>
              <a:off x="2286000" y="1524000"/>
              <a:ext cx="5334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8330297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 Child physical activity behavior</a:t>
            </a:r>
            <a:endParaRPr lang="en-US" dirty="0">
              <a:latin typeface="Arial"/>
              <a:cs typeface="Arial"/>
            </a:endParaRPr>
          </a:p>
        </p:txBody>
      </p:sp>
      <p:grpSp>
        <p:nvGrpSpPr>
          <p:cNvPr id="11" name="Group 10"/>
          <p:cNvGrpSpPr/>
          <p:nvPr/>
        </p:nvGrpSpPr>
        <p:grpSpPr>
          <a:xfrm>
            <a:off x="950976" y="1905000"/>
            <a:ext cx="7242048" cy="4041648"/>
            <a:chOff x="13679440" y="30831702"/>
            <a:chExt cx="8986692" cy="4320525"/>
          </a:xfrm>
          <a:solidFill>
            <a:schemeClr val="bg1"/>
          </a:solidFill>
        </p:grpSpPr>
        <p:pic>
          <p:nvPicPr>
            <p:cNvPr id="12" name="Picture 11"/>
            <p:cNvPicPr>
              <a:picLocks/>
            </p:cNvPicPr>
            <p:nvPr/>
          </p:nvPicPr>
          <p:blipFill>
            <a:blip r:embed="rId3"/>
            <a:stretch>
              <a:fillRect/>
            </a:stretch>
          </p:blipFill>
          <p:spPr>
            <a:xfrm>
              <a:off x="13679440" y="30831702"/>
              <a:ext cx="8986692" cy="4320525"/>
            </a:xfrm>
            <a:prstGeom prst="rect">
              <a:avLst/>
            </a:prstGeom>
            <a:grpFill/>
          </p:spPr>
        </p:pic>
        <p:sp>
          <p:nvSpPr>
            <p:cNvPr id="13" name="TextBox 12"/>
            <p:cNvSpPr txBox="1"/>
            <p:nvPr/>
          </p:nvSpPr>
          <p:spPr>
            <a:xfrm>
              <a:off x="18115179" y="30831702"/>
              <a:ext cx="864105" cy="307777"/>
            </a:xfrm>
            <a:prstGeom prst="rect">
              <a:avLst/>
            </a:prstGeom>
            <a:grpFill/>
          </p:spPr>
          <p:txBody>
            <a:bodyPr wrap="square" rtlCol="0">
              <a:spAutoFit/>
            </a:bodyPr>
            <a:lstStyle/>
            <a:p>
              <a:endParaRPr lang="en-US" sz="1400" kern="1200" dirty="0">
                <a:solidFill>
                  <a:srgbClr val="000000"/>
                </a:solidFill>
              </a:endParaRPr>
            </a:p>
          </p:txBody>
        </p:sp>
      </p:grpSp>
      <p:sp>
        <p:nvSpPr>
          <p:cNvPr id="3" name="TextBox 2"/>
          <p:cNvSpPr txBox="1"/>
          <p:nvPr/>
        </p:nvSpPr>
        <p:spPr>
          <a:xfrm>
            <a:off x="609600" y="1905000"/>
            <a:ext cx="609600" cy="762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4267200" y="1828800"/>
            <a:ext cx="609600" cy="76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139844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Results: Child physical activity behavior</a:t>
            </a:r>
          </a:p>
        </p:txBody>
      </p:sp>
      <p:sp>
        <p:nvSpPr>
          <p:cNvPr id="2" name="TextBox 1"/>
          <p:cNvSpPr txBox="1"/>
          <p:nvPr/>
        </p:nvSpPr>
        <p:spPr>
          <a:xfrm>
            <a:off x="838200" y="1981200"/>
            <a:ext cx="457200" cy="369332"/>
          </a:xfrm>
          <a:prstGeom prst="rect">
            <a:avLst/>
          </a:prstGeom>
          <a:solidFill>
            <a:schemeClr val="bg1"/>
          </a:solidFill>
        </p:spPr>
        <p:txBody>
          <a:bodyPr wrap="square" rtlCol="0">
            <a:spAutoFit/>
          </a:bodyPr>
          <a:lstStyle/>
          <a:p>
            <a:endParaRPr lang="en-US" dirty="0"/>
          </a:p>
        </p:txBody>
      </p:sp>
      <p:grpSp>
        <p:nvGrpSpPr>
          <p:cNvPr id="13" name="Group 12"/>
          <p:cNvGrpSpPr/>
          <p:nvPr/>
        </p:nvGrpSpPr>
        <p:grpSpPr>
          <a:xfrm>
            <a:off x="609600" y="1676400"/>
            <a:ext cx="7311363" cy="4110398"/>
            <a:chOff x="609600" y="1676400"/>
            <a:chExt cx="7311363" cy="4110398"/>
          </a:xfrm>
        </p:grpSpPr>
        <p:pic>
          <p:nvPicPr>
            <p:cNvPr id="8" name="Picture 7"/>
            <p:cNvPicPr>
              <a:picLocks noChangeAspect="1"/>
            </p:cNvPicPr>
            <p:nvPr/>
          </p:nvPicPr>
          <p:blipFill>
            <a:blip r:embed="rId3"/>
            <a:stretch>
              <a:fillRect/>
            </a:stretch>
          </p:blipFill>
          <p:spPr>
            <a:xfrm>
              <a:off x="678915" y="1752596"/>
              <a:ext cx="7242048" cy="4034202"/>
            </a:xfrm>
            <a:prstGeom prst="rect">
              <a:avLst/>
            </a:prstGeom>
            <a:solidFill>
              <a:schemeClr val="bg1"/>
            </a:solidFill>
          </p:spPr>
        </p:pic>
        <p:sp>
          <p:nvSpPr>
            <p:cNvPr id="6" name="TextBox 5"/>
            <p:cNvSpPr txBox="1"/>
            <p:nvPr/>
          </p:nvSpPr>
          <p:spPr>
            <a:xfrm>
              <a:off x="4267200" y="1676400"/>
              <a:ext cx="762000" cy="3810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609600" y="1752600"/>
              <a:ext cx="609600" cy="22860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148629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Results: Child BMI</a:t>
            </a:r>
            <a:endParaRPr lang="en-US" dirty="0">
              <a:latin typeface="Arial"/>
              <a:cs typeface="Arial"/>
            </a:endParaRPr>
          </a:p>
        </p:txBody>
      </p:sp>
      <p:sp>
        <p:nvSpPr>
          <p:cNvPr id="7" name="Text Placeholder 6"/>
          <p:cNvSpPr>
            <a:spLocks noGrp="1"/>
          </p:cNvSpPr>
          <p:nvPr>
            <p:ph idx="1"/>
          </p:nvPr>
        </p:nvSpPr>
        <p:spPr>
          <a:xfrm>
            <a:off x="498474" y="1676400"/>
            <a:ext cx="7556313" cy="4449763"/>
          </a:xfrm>
        </p:spPr>
        <p:txBody>
          <a:bodyPr>
            <a:normAutofit/>
          </a:bodyPr>
          <a:lstStyle/>
          <a:p>
            <a:pPr marL="457200" indent="-457200"/>
            <a:r>
              <a:rPr lang="en-US" dirty="0">
                <a:solidFill>
                  <a:schemeClr val="tx1"/>
                </a:solidFill>
                <a:latin typeface="Arial"/>
                <a:cs typeface="Arial"/>
              </a:rPr>
              <a:t>BMI data was measured at two time points: September 9, 2012 (baseline) and August 8, 2013 (follow-up). </a:t>
            </a:r>
            <a:endParaRPr lang="en-US" dirty="0">
              <a:latin typeface="Arial"/>
              <a:cs typeface="Arial"/>
            </a:endParaRPr>
          </a:p>
        </p:txBody>
      </p:sp>
      <p:pic>
        <p:nvPicPr>
          <p:cNvPr id="13" name="Picture 12"/>
          <p:cNvPicPr>
            <a:picLocks noChangeAspect="1"/>
          </p:cNvPicPr>
          <p:nvPr/>
        </p:nvPicPr>
        <p:blipFill>
          <a:blip r:embed="rId3"/>
          <a:stretch>
            <a:fillRect/>
          </a:stretch>
        </p:blipFill>
        <p:spPr>
          <a:xfrm>
            <a:off x="1524000" y="3048000"/>
            <a:ext cx="6032772" cy="2596532"/>
          </a:xfrm>
          <a:prstGeom prst="rect">
            <a:avLst/>
          </a:prstGeom>
        </p:spPr>
      </p:pic>
    </p:spTree>
    <p:extLst>
      <p:ext uri="{BB962C8B-B14F-4D97-AF65-F5344CB8AC3E}">
        <p14:creationId xmlns:p14="http://schemas.microsoft.com/office/powerpoint/2010/main" val="21175258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Limitations</a:t>
            </a:r>
            <a:endParaRPr lang="en-US" dirty="0">
              <a:latin typeface="Arial"/>
              <a:cs typeface="Arial"/>
            </a:endParaRPr>
          </a:p>
        </p:txBody>
      </p:sp>
      <p:sp>
        <p:nvSpPr>
          <p:cNvPr id="13" name="Content Placeholder 12"/>
          <p:cNvSpPr>
            <a:spLocks noGrp="1"/>
          </p:cNvSpPr>
          <p:nvPr>
            <p:ph idx="1"/>
          </p:nvPr>
        </p:nvSpPr>
        <p:spPr/>
        <p:txBody>
          <a:bodyPr/>
          <a:lstStyle/>
          <a:p>
            <a:r>
              <a:rPr lang="en-US" dirty="0" smtClean="0">
                <a:latin typeface="Arial"/>
                <a:cs typeface="Arial"/>
              </a:rPr>
              <a:t>No control group so unable to determine causality</a:t>
            </a:r>
          </a:p>
          <a:p>
            <a:r>
              <a:rPr lang="en-US" dirty="0" smtClean="0">
                <a:latin typeface="Arial"/>
                <a:cs typeface="Arial"/>
              </a:rPr>
              <a:t>Small sample size (n=32) could have limited our ability to detect changes, particularly in nutrition knowledge and preferences scores</a:t>
            </a:r>
          </a:p>
          <a:p>
            <a:r>
              <a:rPr lang="en-US" dirty="0" smtClean="0">
                <a:latin typeface="Arial"/>
                <a:cs typeface="Arial"/>
              </a:rPr>
              <a:t>School environment scores were high at baseline leaving very little room for score improvement</a:t>
            </a:r>
          </a:p>
          <a:p>
            <a:pPr marL="0" indent="0">
              <a:buNone/>
            </a:pPr>
            <a:endParaRPr lang="en-US" dirty="0" smtClean="0">
              <a:latin typeface="Arial"/>
              <a:cs typeface="Arial"/>
            </a:endParaRPr>
          </a:p>
        </p:txBody>
      </p:sp>
    </p:spTree>
    <p:extLst>
      <p:ext uri="{BB962C8B-B14F-4D97-AF65-F5344CB8AC3E}">
        <p14:creationId xmlns:p14="http://schemas.microsoft.com/office/powerpoint/2010/main" val="30772464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04800"/>
            <a:ext cx="6181611" cy="609600"/>
          </a:xfrm>
        </p:spPr>
        <p:txBody>
          <a:bodyPr/>
          <a:lstStyle/>
          <a:p>
            <a:r>
              <a:rPr lang="en-US" dirty="0" smtClean="0">
                <a:latin typeface="Arial"/>
                <a:cs typeface="Arial"/>
              </a:rPr>
              <a:t>Discussion</a:t>
            </a:r>
            <a:endParaRPr lang="en-US" dirty="0">
              <a:latin typeface="Arial"/>
              <a:cs typeface="Arial"/>
            </a:endParaRPr>
          </a:p>
        </p:txBody>
      </p:sp>
      <p:sp>
        <p:nvSpPr>
          <p:cNvPr id="11" name="Text Placeholder 10"/>
          <p:cNvSpPr>
            <a:spLocks noGrp="1"/>
          </p:cNvSpPr>
          <p:nvPr>
            <p:ph type="body" sz="half" idx="2"/>
          </p:nvPr>
        </p:nvSpPr>
        <p:spPr>
          <a:xfrm>
            <a:off x="304800" y="1295400"/>
            <a:ext cx="6400800" cy="5105400"/>
          </a:xfrm>
        </p:spPr>
        <p:txBody>
          <a:bodyPr>
            <a:noAutofit/>
          </a:bodyPr>
          <a:lstStyle/>
          <a:p>
            <a:pPr marL="285750" indent="-285750">
              <a:buFont typeface="Arial"/>
              <a:buChar char="•"/>
            </a:pPr>
            <a:r>
              <a:rPr lang="en-US" sz="1800" dirty="0" smtClean="0">
                <a:solidFill>
                  <a:srgbClr val="FFFFFF"/>
                </a:solidFill>
                <a:latin typeface="Arial"/>
                <a:cs typeface="Arial"/>
              </a:rPr>
              <a:t>Increased teacher modeling and improvements to the school environment </a:t>
            </a:r>
            <a:r>
              <a:rPr lang="en-US" sz="1800" smtClean="0">
                <a:solidFill>
                  <a:srgbClr val="FFFFFF"/>
                </a:solidFill>
                <a:latin typeface="Arial"/>
                <a:cs typeface="Arial"/>
              </a:rPr>
              <a:t>may have led </a:t>
            </a:r>
            <a:r>
              <a:rPr lang="en-US" sz="1800" dirty="0" smtClean="0">
                <a:solidFill>
                  <a:srgbClr val="FFFFFF"/>
                </a:solidFill>
                <a:latin typeface="Arial"/>
                <a:cs typeface="Arial"/>
              </a:rPr>
              <a:t>to positive dietary and PA changes</a:t>
            </a:r>
          </a:p>
          <a:p>
            <a:pPr marL="742950" lvl="1" indent="-285750">
              <a:buFont typeface="Arial"/>
              <a:buChar char="•"/>
            </a:pPr>
            <a:r>
              <a:rPr lang="en-US" sz="1800" dirty="0" smtClean="0">
                <a:solidFill>
                  <a:srgbClr val="FFFFFF"/>
                </a:solidFill>
                <a:latin typeface="Arial"/>
                <a:cs typeface="Arial"/>
              </a:rPr>
              <a:t>Significant  increases in dietary fiber and iron and a decrease in added sugars</a:t>
            </a:r>
          </a:p>
          <a:p>
            <a:pPr marL="742950" lvl="1" indent="-285750">
              <a:buFont typeface="Arial"/>
              <a:buChar char="•"/>
            </a:pPr>
            <a:r>
              <a:rPr lang="en-US" sz="1800" dirty="0" smtClean="0">
                <a:solidFill>
                  <a:srgbClr val="FFFFFF"/>
                </a:solidFill>
                <a:latin typeface="Arial"/>
                <a:cs typeface="Arial"/>
              </a:rPr>
              <a:t>Increases in morning physical activity</a:t>
            </a:r>
          </a:p>
          <a:p>
            <a:pPr marL="285750" indent="-285750">
              <a:buFont typeface="Arial"/>
              <a:buChar char="•"/>
            </a:pPr>
            <a:r>
              <a:rPr lang="en-US" sz="1800" dirty="0" smtClean="0">
                <a:solidFill>
                  <a:srgbClr val="FFFFFF"/>
                </a:solidFill>
                <a:latin typeface="Arial"/>
                <a:cs typeface="Arial"/>
              </a:rPr>
              <a:t>Future efforts</a:t>
            </a:r>
          </a:p>
          <a:p>
            <a:pPr marL="742950" lvl="1" indent="-285750">
              <a:buFont typeface="Arial"/>
              <a:buChar char="•"/>
            </a:pPr>
            <a:r>
              <a:rPr lang="en-US" sz="1800" dirty="0" smtClean="0">
                <a:solidFill>
                  <a:srgbClr val="FFFFFF"/>
                </a:solidFill>
                <a:latin typeface="Arial"/>
                <a:cs typeface="Arial"/>
              </a:rPr>
              <a:t>Continued improvements to the school menu</a:t>
            </a:r>
          </a:p>
          <a:p>
            <a:pPr marL="742950" lvl="1" indent="-285750">
              <a:buFont typeface="Arial"/>
              <a:buChar char="•"/>
            </a:pPr>
            <a:r>
              <a:rPr lang="en-US" sz="1800" dirty="0" smtClean="0">
                <a:solidFill>
                  <a:srgbClr val="FFFFFF"/>
                </a:solidFill>
                <a:latin typeface="Arial"/>
                <a:cs typeface="Arial"/>
              </a:rPr>
              <a:t>Modifications in afterschool programming	</a:t>
            </a:r>
          </a:p>
          <a:p>
            <a:pPr marL="742950" lvl="1" indent="-285750">
              <a:buFont typeface="Arial"/>
              <a:buChar char="•"/>
            </a:pPr>
            <a:r>
              <a:rPr lang="en-US" sz="1800" dirty="0" smtClean="0">
                <a:solidFill>
                  <a:srgbClr val="FFFFFF"/>
                </a:solidFill>
                <a:latin typeface="Arial"/>
                <a:cs typeface="Arial"/>
              </a:rPr>
              <a:t>MSA/JDOH should continue to focus their efforts on providing nutrition and physical activity education</a:t>
            </a:r>
          </a:p>
          <a:p>
            <a:pPr marL="742950" lvl="1" indent="-285750">
              <a:buFont typeface="Arial"/>
              <a:buChar char="•"/>
            </a:pPr>
            <a:r>
              <a:rPr lang="en-US" sz="1800" dirty="0" smtClean="0">
                <a:solidFill>
                  <a:srgbClr val="FFFFFF"/>
                </a:solidFill>
                <a:latin typeface="Arial"/>
                <a:cs typeface="Arial"/>
              </a:rPr>
              <a:t>Encourage and supports parents and teachers to promote and model health lifestyle behaviors</a:t>
            </a:r>
            <a:endParaRPr lang="en-US" sz="1800" dirty="0">
              <a:solidFill>
                <a:srgbClr val="FFFFFF"/>
              </a:solidFill>
              <a:latin typeface="Arial"/>
              <a:cs typeface="Arial"/>
            </a:endParaRPr>
          </a:p>
        </p:txBody>
      </p:sp>
      <p:pic>
        <p:nvPicPr>
          <p:cNvPr id="14" name="Picture Placeholder 13" descr="Lauryn-at-desk.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599" r="25599"/>
          <a:stretch>
            <a:fillRect/>
          </a:stretch>
        </p:blipFill>
        <p:spPr/>
      </p:pic>
      <p:pic>
        <p:nvPicPr>
          <p:cNvPr id="18" name="Picture Placeholder 17" descr="Trevon%2c-Ashlyn%2c-Ryleigh-in-garden.jpg"/>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6329" r="16329"/>
          <a:stretch>
            <a:fillRect/>
          </a:stretch>
        </p:blipFill>
        <p:spPr/>
      </p:pic>
    </p:spTree>
    <p:extLst>
      <p:ext uri="{BB962C8B-B14F-4D97-AF65-F5344CB8AC3E}">
        <p14:creationId xmlns:p14="http://schemas.microsoft.com/office/powerpoint/2010/main" val="26189568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Questions?</a:t>
            </a:r>
            <a:endParaRPr lang="en-US" dirty="0">
              <a:latin typeface="Arial"/>
              <a:cs typeface="Arial"/>
            </a:endParaRPr>
          </a:p>
        </p:txBody>
      </p:sp>
      <p:pic>
        <p:nvPicPr>
          <p:cNvPr id="5" name="Content Placeholder 14"/>
          <p:cNvPicPr>
            <a:picLocks noGrp="1" noChangeAspect="1"/>
          </p:cNvPicPr>
          <p:nvPr>
            <p:ph idx="1"/>
          </p:nvPr>
        </p:nvPicPr>
        <p:blipFill>
          <a:blip r:embed="rId3"/>
          <a:srcRect t="11552" b="1155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044739"/>
            <a:ext cx="3255264" cy="1162050"/>
          </a:xfrm>
        </p:spPr>
        <p:txBody>
          <a:bodyPr>
            <a:normAutofit/>
          </a:bodyPr>
          <a:lstStyle/>
          <a:p>
            <a:r>
              <a:rPr lang="en-US" sz="2800" dirty="0" smtClean="0">
                <a:latin typeface="Arial"/>
                <a:cs typeface="Arial"/>
              </a:rPr>
              <a:t>Introduction</a:t>
            </a:r>
            <a:endParaRPr lang="en-US" sz="2800" dirty="0">
              <a:latin typeface="Arial"/>
              <a:cs typeface="Arial"/>
            </a:endParaRPr>
          </a:p>
        </p:txBody>
      </p:sp>
      <p:sp>
        <p:nvSpPr>
          <p:cNvPr id="8" name="Content Placeholder 7"/>
          <p:cNvSpPr>
            <a:spLocks noGrp="1"/>
          </p:cNvSpPr>
          <p:nvPr>
            <p:ph idx="1"/>
          </p:nvPr>
        </p:nvSpPr>
        <p:spPr>
          <a:xfrm>
            <a:off x="4168775" y="2514600"/>
            <a:ext cx="4597399" cy="4038600"/>
          </a:xfrm>
        </p:spPr>
        <p:txBody>
          <a:bodyPr lIns="0" tIns="228600" rIns="0" bIns="228600">
            <a:normAutofit fontScale="25000" lnSpcReduction="20000"/>
          </a:bodyPr>
          <a:lstStyle/>
          <a:p>
            <a:pPr>
              <a:lnSpc>
                <a:spcPct val="120000"/>
              </a:lnSpc>
              <a:buFont typeface="Arial"/>
              <a:buChar char="•"/>
            </a:pPr>
            <a:r>
              <a:rPr lang="en-US" sz="8000" dirty="0" smtClean="0">
                <a:latin typeface="Arial" pitchFamily="34" charset="0"/>
                <a:cs typeface="Arial" pitchFamily="34" charset="0"/>
              </a:rPr>
              <a:t>MSA is </a:t>
            </a:r>
            <a:r>
              <a:rPr lang="en-US" sz="8000" dirty="0">
                <a:latin typeface="Arial" pitchFamily="34" charset="0"/>
                <a:cs typeface="Arial" pitchFamily="34" charset="0"/>
              </a:rPr>
              <a:t>a rigorous, college-preparatory school serving low-income </a:t>
            </a:r>
            <a:r>
              <a:rPr lang="en-US" sz="8000" dirty="0" smtClean="0">
                <a:latin typeface="Arial" pitchFamily="34" charset="0"/>
                <a:cs typeface="Arial" pitchFamily="34" charset="0"/>
              </a:rPr>
              <a:t>children</a:t>
            </a:r>
          </a:p>
          <a:p>
            <a:pPr>
              <a:lnSpc>
                <a:spcPct val="120000"/>
              </a:lnSpc>
              <a:buFont typeface="Arial"/>
              <a:buChar char="•"/>
            </a:pPr>
            <a:r>
              <a:rPr lang="en-US" sz="8000" dirty="0" smtClean="0">
                <a:latin typeface="Arial" pitchFamily="34" charset="0"/>
                <a:cs typeface="Arial" pitchFamily="34" charset="0"/>
              </a:rPr>
              <a:t>MSA’s </a:t>
            </a:r>
            <a:r>
              <a:rPr lang="en-US" sz="8000" dirty="0">
                <a:latin typeface="Arial" pitchFamily="34" charset="0"/>
                <a:cs typeface="Arial" pitchFamily="34" charset="0"/>
              </a:rPr>
              <a:t>holistic approach includes: </a:t>
            </a:r>
            <a:endParaRPr lang="en-US" sz="8000" dirty="0" smtClean="0">
              <a:latin typeface="Arial" pitchFamily="34" charset="0"/>
              <a:cs typeface="Arial" pitchFamily="34" charset="0"/>
            </a:endParaRPr>
          </a:p>
          <a:p>
            <a:pPr lvl="1">
              <a:lnSpc>
                <a:spcPct val="120000"/>
              </a:lnSpc>
              <a:buFont typeface="Arial"/>
              <a:buChar char="•"/>
            </a:pPr>
            <a:r>
              <a:rPr lang="en-US" sz="8000" dirty="0" smtClean="0">
                <a:latin typeface="Arial" pitchFamily="34" charset="0"/>
                <a:cs typeface="Arial" pitchFamily="34" charset="0"/>
              </a:rPr>
              <a:t>extended </a:t>
            </a:r>
            <a:r>
              <a:rPr lang="en-US" sz="8000" dirty="0">
                <a:latin typeface="Arial" pitchFamily="34" charset="0"/>
                <a:cs typeface="Arial" pitchFamily="34" charset="0"/>
              </a:rPr>
              <a:t>school day and </a:t>
            </a:r>
            <a:r>
              <a:rPr lang="en-US" sz="8000" dirty="0" smtClean="0">
                <a:latin typeface="Arial" pitchFamily="34" charset="0"/>
                <a:cs typeface="Arial" pitchFamily="34" charset="0"/>
              </a:rPr>
              <a:t>year</a:t>
            </a:r>
          </a:p>
          <a:p>
            <a:pPr lvl="1">
              <a:lnSpc>
                <a:spcPct val="120000"/>
              </a:lnSpc>
              <a:buFont typeface="Arial"/>
              <a:buChar char="•"/>
            </a:pPr>
            <a:r>
              <a:rPr lang="en-US" sz="8000" dirty="0" smtClean="0">
                <a:latin typeface="Arial" pitchFamily="34" charset="0"/>
                <a:cs typeface="Arial" pitchFamily="34" charset="0"/>
              </a:rPr>
              <a:t>intensive </a:t>
            </a:r>
            <a:r>
              <a:rPr lang="en-US" sz="8000" dirty="0">
                <a:latin typeface="Arial" pitchFamily="34" charset="0"/>
                <a:cs typeface="Arial" pitchFamily="34" charset="0"/>
              </a:rPr>
              <a:t>academic </a:t>
            </a:r>
            <a:r>
              <a:rPr lang="en-US" sz="8000" dirty="0" smtClean="0">
                <a:latin typeface="Arial" pitchFamily="34" charset="0"/>
                <a:cs typeface="Arial" pitchFamily="34" charset="0"/>
              </a:rPr>
              <a:t>program</a:t>
            </a:r>
          </a:p>
          <a:p>
            <a:pPr lvl="1">
              <a:lnSpc>
                <a:spcPct val="120000"/>
              </a:lnSpc>
              <a:buFont typeface="Arial"/>
              <a:buChar char="•"/>
            </a:pPr>
            <a:r>
              <a:rPr lang="en-US" sz="8000" dirty="0" smtClean="0">
                <a:latin typeface="Arial" pitchFamily="34" charset="0"/>
                <a:cs typeface="Arial" pitchFamily="34" charset="0"/>
              </a:rPr>
              <a:t>mandatory </a:t>
            </a:r>
            <a:r>
              <a:rPr lang="en-US" sz="8000" dirty="0">
                <a:latin typeface="Arial" pitchFamily="34" charset="0"/>
                <a:cs typeface="Arial" pitchFamily="34" charset="0"/>
              </a:rPr>
              <a:t>family </a:t>
            </a:r>
            <a:r>
              <a:rPr lang="en-US" sz="8000" dirty="0" smtClean="0">
                <a:latin typeface="Arial" pitchFamily="34" charset="0"/>
                <a:cs typeface="Arial" pitchFamily="34" charset="0"/>
              </a:rPr>
              <a:t>involvement</a:t>
            </a:r>
          </a:p>
          <a:p>
            <a:pPr lvl="1">
              <a:lnSpc>
                <a:spcPct val="120000"/>
              </a:lnSpc>
              <a:buFont typeface="Arial"/>
              <a:buChar char="•"/>
            </a:pPr>
            <a:r>
              <a:rPr lang="en-US" sz="8000" dirty="0" smtClean="0">
                <a:latin typeface="Arial" pitchFamily="34" charset="0"/>
                <a:cs typeface="Arial" pitchFamily="34" charset="0"/>
              </a:rPr>
              <a:t>healthy </a:t>
            </a:r>
            <a:r>
              <a:rPr lang="en-US" sz="8000" dirty="0">
                <a:latin typeface="Arial" pitchFamily="34" charset="0"/>
                <a:cs typeface="Arial" pitchFamily="34" charset="0"/>
              </a:rPr>
              <a:t>diet and PA </a:t>
            </a:r>
            <a:r>
              <a:rPr lang="en-US" sz="8000" dirty="0" smtClean="0">
                <a:latin typeface="Arial" pitchFamily="34" charset="0"/>
                <a:cs typeface="Arial" pitchFamily="34" charset="0"/>
              </a:rPr>
              <a:t>environments</a:t>
            </a:r>
          </a:p>
          <a:p>
            <a:pPr lvl="1"/>
            <a:endParaRPr lang="en-US" dirty="0">
              <a:solidFill>
                <a:schemeClr val="tx1"/>
              </a:solidFill>
            </a:endParaRPr>
          </a:p>
        </p:txBody>
      </p:sp>
      <p:pic>
        <p:nvPicPr>
          <p:cNvPr id="4" name="Picture 3" descr="path-logo-clear-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04800"/>
            <a:ext cx="4343400" cy="1981200"/>
          </a:xfrm>
          <a:prstGeom prst="rect">
            <a:avLst/>
          </a:prstGeom>
        </p:spPr>
      </p:pic>
    </p:spTree>
    <p:extLst>
      <p:ext uri="{BB962C8B-B14F-4D97-AF65-F5344CB8AC3E}">
        <p14:creationId xmlns:p14="http://schemas.microsoft.com/office/powerpoint/2010/main" val="162497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3039812"/>
            <a:ext cx="3255264" cy="1162050"/>
          </a:xfrm>
        </p:spPr>
        <p:txBody>
          <a:bodyPr>
            <a:normAutofit/>
          </a:bodyPr>
          <a:lstStyle/>
          <a:p>
            <a:r>
              <a:rPr lang="en-US" sz="2800" dirty="0" smtClean="0">
                <a:latin typeface="Arial"/>
                <a:cs typeface="Arial"/>
              </a:rPr>
              <a:t>Introduction</a:t>
            </a:r>
            <a:endParaRPr lang="en-US" sz="2800" dirty="0">
              <a:latin typeface="Arial"/>
              <a:cs typeface="Arial"/>
            </a:endParaRPr>
          </a:p>
        </p:txBody>
      </p:sp>
      <p:sp>
        <p:nvSpPr>
          <p:cNvPr id="15" name="Content Placeholder 14"/>
          <p:cNvSpPr>
            <a:spLocks noGrp="1"/>
          </p:cNvSpPr>
          <p:nvPr>
            <p:ph idx="1"/>
          </p:nvPr>
        </p:nvSpPr>
        <p:spPr>
          <a:xfrm>
            <a:off x="4168775" y="273050"/>
            <a:ext cx="4597399" cy="6203950"/>
          </a:xfrm>
        </p:spPr>
        <p:txBody>
          <a:bodyPr>
            <a:normAutofit/>
          </a:bodyPr>
          <a:lstStyle/>
          <a:p>
            <a:pPr marL="228600" lvl="1" indent="0">
              <a:buNone/>
            </a:pPr>
            <a:endParaRPr lang="en-US" sz="1900" dirty="0"/>
          </a:p>
          <a:p>
            <a:endParaRPr lang="en-US" dirty="0" smtClean="0">
              <a:latin typeface="Arial"/>
              <a:cs typeface="Arial"/>
            </a:endParaRPr>
          </a:p>
          <a:p>
            <a:endParaRPr lang="en-US" dirty="0">
              <a:latin typeface="Arial"/>
              <a:cs typeface="Arial"/>
            </a:endParaRPr>
          </a:p>
          <a:p>
            <a:endParaRPr lang="en-US" dirty="0" smtClean="0">
              <a:latin typeface="Arial"/>
              <a:cs typeface="Arial"/>
            </a:endParaRPr>
          </a:p>
          <a:p>
            <a:r>
              <a:rPr lang="en-US" sz="2000" dirty="0" smtClean="0">
                <a:latin typeface="Arial"/>
                <a:cs typeface="Arial"/>
              </a:rPr>
              <a:t>Comprehensive </a:t>
            </a:r>
            <a:r>
              <a:rPr lang="en-US" sz="2000" dirty="0" smtClean="0">
                <a:latin typeface="Arial"/>
                <a:cs typeface="Arial"/>
              </a:rPr>
              <a:t>Childhood Obesity program</a:t>
            </a:r>
          </a:p>
          <a:p>
            <a:pPr lvl="1"/>
            <a:r>
              <a:rPr lang="en-US" sz="2000" dirty="0" smtClean="0">
                <a:latin typeface="Arial"/>
                <a:cs typeface="Arial"/>
              </a:rPr>
              <a:t>Taught by MUSC health professional and biomedical science students</a:t>
            </a:r>
          </a:p>
          <a:p>
            <a:pPr lvl="1"/>
            <a:r>
              <a:rPr lang="en-US" sz="2000" dirty="0" smtClean="0">
                <a:latin typeface="Arial"/>
                <a:cs typeface="Arial"/>
              </a:rPr>
              <a:t>Three modules throughout school year</a:t>
            </a:r>
          </a:p>
          <a:p>
            <a:pPr lvl="2"/>
            <a:r>
              <a:rPr lang="en-US" sz="2000" dirty="0" smtClean="0">
                <a:latin typeface="Arial"/>
                <a:cs typeface="Arial"/>
              </a:rPr>
              <a:t>Nutrition</a:t>
            </a:r>
          </a:p>
          <a:p>
            <a:pPr lvl="2"/>
            <a:r>
              <a:rPr lang="en-US" sz="2000" dirty="0" smtClean="0">
                <a:latin typeface="Arial"/>
                <a:cs typeface="Arial"/>
              </a:rPr>
              <a:t>Physical Activity</a:t>
            </a:r>
          </a:p>
          <a:p>
            <a:pPr lvl="2"/>
            <a:r>
              <a:rPr lang="en-US" sz="2000" dirty="0" smtClean="0">
                <a:latin typeface="Arial"/>
                <a:cs typeface="Arial"/>
              </a:rPr>
              <a:t>Healthy Lifestyle</a:t>
            </a:r>
          </a:p>
          <a:p>
            <a:pPr lvl="1"/>
            <a:r>
              <a:rPr lang="en-US" sz="2000" dirty="0" smtClean="0">
                <a:latin typeface="Arial"/>
                <a:cs typeface="Arial"/>
              </a:rPr>
              <a:t>Incorporates Parents and Teachers</a:t>
            </a:r>
            <a:endParaRPr lang="en-US" sz="2000" dirty="0">
              <a:latin typeface="Arial"/>
              <a:cs typeface="Arial"/>
            </a:endParaRPr>
          </a:p>
        </p:txBody>
      </p:sp>
      <p:pic>
        <p:nvPicPr>
          <p:cNvPr id="17" name="Picture 16"/>
          <p:cNvPicPr>
            <a:picLocks noChangeAspect="1"/>
          </p:cNvPicPr>
          <p:nvPr/>
        </p:nvPicPr>
        <p:blipFill rotWithShape="1">
          <a:blip r:embed="rId3" cstate="print"/>
          <a:srcRect t="1633" r="943"/>
          <a:stretch/>
        </p:blipFill>
        <p:spPr>
          <a:xfrm>
            <a:off x="4758353" y="762000"/>
            <a:ext cx="3132494" cy="1374193"/>
          </a:xfrm>
          <a:prstGeom prst="rect">
            <a:avLst/>
          </a:prstGeom>
        </p:spPr>
      </p:pic>
    </p:spTree>
    <p:extLst>
      <p:ext uri="{BB962C8B-B14F-4D97-AF65-F5344CB8AC3E}">
        <p14:creationId xmlns:p14="http://schemas.microsoft.com/office/powerpoint/2010/main" val="20363026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latin typeface="Arial"/>
                <a:cs typeface="Arial"/>
              </a:rPr>
              <a:t>Purpose </a:t>
            </a:r>
            <a:endParaRPr lang="en-US" sz="4400" dirty="0">
              <a:latin typeface="Arial"/>
              <a:cs typeface="Arial"/>
            </a:endParaRPr>
          </a:p>
        </p:txBody>
      </p:sp>
      <p:sp>
        <p:nvSpPr>
          <p:cNvPr id="6" name="Content Placeholder 5"/>
          <p:cNvSpPr>
            <a:spLocks noGrp="1"/>
          </p:cNvSpPr>
          <p:nvPr>
            <p:ph type="body" sz="half" idx="2"/>
          </p:nvPr>
        </p:nvSpPr>
        <p:spPr/>
        <p:txBody>
          <a:bodyPr>
            <a:normAutofit fontScale="92500" lnSpcReduction="10000"/>
          </a:bodyPr>
          <a:lstStyle/>
          <a:p>
            <a:r>
              <a:rPr lang="en-US" sz="2800" dirty="0">
                <a:latin typeface="Arial" pitchFamily="34" charset="0"/>
                <a:cs typeface="Arial" pitchFamily="34" charset="0"/>
              </a:rPr>
              <a:t>Assess the </a:t>
            </a:r>
            <a:r>
              <a:rPr lang="en-US" sz="2800" dirty="0">
                <a:latin typeface="Arial"/>
                <a:cs typeface="Arial"/>
              </a:rPr>
              <a:t>impact of the Meeting Street Academy (MSA)/Junior Doctors of Health</a:t>
            </a:r>
            <a:r>
              <a:rPr lang="en-US" sz="2800" baseline="30000" dirty="0">
                <a:latin typeface="Arial"/>
                <a:cs typeface="Arial"/>
              </a:rPr>
              <a:t>© </a:t>
            </a:r>
            <a:r>
              <a:rPr lang="en-US" sz="2800" dirty="0">
                <a:latin typeface="Arial"/>
                <a:cs typeface="Arial"/>
              </a:rPr>
              <a:t> (JDOH) collaboration on preschool children’s nutrition knowledge, diet and physical activity (PA) behaviors, and BMI.</a:t>
            </a:r>
          </a:p>
        </p:txBody>
      </p:sp>
      <p:pic>
        <p:nvPicPr>
          <p:cNvPr id="14" name="Picture Placeholder 13" descr="f&amp;v.jpe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113" r="5113"/>
          <a:stretch>
            <a:fillRect/>
          </a:stretch>
        </p:blipFill>
        <p:spPr/>
      </p:pic>
      <p:pic>
        <p:nvPicPr>
          <p:cNvPr id="7" name="Picture Placeholder 6" descr="payton-reading.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355" r="16355"/>
          <a:stretch>
            <a:fillRect/>
          </a:stretch>
        </p:blipFill>
        <p:spPr/>
      </p:pic>
    </p:spTree>
    <p:extLst>
      <p:ext uri="{BB962C8B-B14F-4D97-AF65-F5344CB8AC3E}">
        <p14:creationId xmlns:p14="http://schemas.microsoft.com/office/powerpoint/2010/main" val="3944116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555" y="2571750"/>
            <a:ext cx="3255264" cy="1085850"/>
          </a:xfrm>
        </p:spPr>
        <p:txBody>
          <a:bodyPr>
            <a:normAutofit/>
          </a:bodyPr>
          <a:lstStyle/>
          <a:p>
            <a:r>
              <a:rPr lang="en-US" sz="2800" dirty="0" smtClean="0">
                <a:latin typeface="Arial"/>
                <a:cs typeface="Arial"/>
              </a:rPr>
              <a:t>Study Design </a:t>
            </a:r>
            <a:endParaRPr lang="en-US" sz="2800" dirty="0">
              <a:latin typeface="Arial"/>
              <a:cs typeface="Arial"/>
            </a:endParaRPr>
          </a:p>
        </p:txBody>
      </p:sp>
      <p:pic>
        <p:nvPicPr>
          <p:cNvPr id="10" name="Picture 9" descr="msa child on 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59055"/>
            <a:ext cx="3276600" cy="2185960"/>
          </a:xfrm>
          <a:prstGeom prst="rect">
            <a:avLst/>
          </a:prstGeom>
        </p:spPr>
      </p:pic>
      <p:sp>
        <p:nvSpPr>
          <p:cNvPr id="3" name="Rectangle 2"/>
          <p:cNvSpPr/>
          <p:nvPr/>
        </p:nvSpPr>
        <p:spPr>
          <a:xfrm>
            <a:off x="4191000" y="533400"/>
            <a:ext cx="4572000" cy="1200329"/>
          </a:xfrm>
          <a:prstGeom prst="rect">
            <a:avLst/>
          </a:prstGeom>
        </p:spPr>
        <p:txBody>
          <a:bodyPr wrap="square">
            <a:spAutoFit/>
          </a:bodyPr>
          <a:lstStyle/>
          <a:p>
            <a:r>
              <a:rPr lang="en-US" dirty="0">
                <a:latin typeface="Arial" pitchFamily="34" charset="0"/>
                <a:cs typeface="Arial" pitchFamily="34" charset="0"/>
              </a:rPr>
              <a:t>Data were collected at three time points:</a:t>
            </a:r>
          </a:p>
          <a:p>
            <a:pPr marL="870393" lvl="1" indent="-457200">
              <a:buFont typeface="Arial" panose="020B0604020202020204" pitchFamily="34" charset="0"/>
              <a:buChar char="•"/>
            </a:pPr>
            <a:r>
              <a:rPr lang="en-US" dirty="0">
                <a:latin typeface="Arial" pitchFamily="34" charset="0"/>
                <a:cs typeface="Arial" pitchFamily="34" charset="0"/>
              </a:rPr>
              <a:t>Baseline (BL) in August 2012</a:t>
            </a:r>
          </a:p>
          <a:p>
            <a:pPr marL="870393" lvl="1" indent="-457200">
              <a:buFont typeface="Arial" panose="020B0604020202020204" pitchFamily="34" charset="0"/>
              <a:buChar char="•"/>
            </a:pPr>
            <a:r>
              <a:rPr lang="en-US" dirty="0">
                <a:latin typeface="Arial" pitchFamily="34" charset="0"/>
                <a:cs typeface="Arial" pitchFamily="34" charset="0"/>
              </a:rPr>
              <a:t>Midyear (MY) in January 2013</a:t>
            </a:r>
          </a:p>
          <a:p>
            <a:pPr marL="870393" lvl="1" indent="-457200">
              <a:buFont typeface="Arial" panose="020B0604020202020204" pitchFamily="34" charset="0"/>
              <a:buChar char="•"/>
            </a:pPr>
            <a:r>
              <a:rPr lang="en-US" dirty="0">
                <a:latin typeface="Arial" pitchFamily="34" charset="0"/>
                <a:cs typeface="Arial" pitchFamily="34" charset="0"/>
              </a:rPr>
              <a:t>Follow-up (FU) in May 2013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27619983"/>
              </p:ext>
            </p:extLst>
          </p:nvPr>
        </p:nvGraphicFramePr>
        <p:xfrm>
          <a:off x="4114800" y="1981200"/>
          <a:ext cx="4800600" cy="3852761"/>
        </p:xfrm>
        <a:graphic>
          <a:graphicData uri="http://schemas.openxmlformats.org/drawingml/2006/table">
            <a:tbl>
              <a:tblPr firstRow="1" bandRow="1">
                <a:tableStyleId>{9D7B26C5-4107-4FEC-AEDC-1716B250A1EF}</a:tableStyleId>
              </a:tblPr>
              <a:tblGrid>
                <a:gridCol w="2362200"/>
                <a:gridCol w="838200"/>
                <a:gridCol w="762000"/>
                <a:gridCol w="838200"/>
              </a:tblGrid>
              <a:tr h="273006">
                <a:tc gridSpan="4">
                  <a:txBody>
                    <a:bodyPr/>
                    <a:lstStyle/>
                    <a:p>
                      <a:r>
                        <a:rPr lang="en-US" sz="1400" dirty="0">
                          <a:effectLst/>
                          <a:latin typeface="Arial"/>
                          <a:cs typeface="Arial"/>
                        </a:rPr>
                        <a:t>Table </a:t>
                      </a:r>
                      <a:r>
                        <a:rPr lang="en-US" sz="1400" dirty="0" smtClean="0">
                          <a:effectLst/>
                          <a:latin typeface="Arial"/>
                          <a:cs typeface="Arial"/>
                        </a:rPr>
                        <a:t>1 </a:t>
                      </a:r>
                      <a:r>
                        <a:rPr lang="en-US" sz="1400" dirty="0">
                          <a:effectLst/>
                          <a:latin typeface="Arial"/>
                          <a:cs typeface="Arial"/>
                        </a:rPr>
                        <a:t>Measures completed by wave</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71851">
                <a:tc>
                  <a:txBody>
                    <a:bodyPr/>
                    <a:lstStyle/>
                    <a:p>
                      <a:r>
                        <a:rPr lang="en-US" sz="1400" dirty="0">
                          <a:effectLst/>
                          <a:latin typeface="Arial"/>
                          <a:cs typeface="Arial"/>
                        </a:rPr>
                        <a:t>Measure</a:t>
                      </a:r>
                    </a:p>
                  </a:txBody>
                  <a:tcPr marL="68580" marR="68580" marT="0" marB="0"/>
                </a:tc>
                <a:tc>
                  <a:txBody>
                    <a:bodyPr/>
                    <a:lstStyle/>
                    <a:p>
                      <a:r>
                        <a:rPr lang="en-US" sz="1400">
                          <a:effectLst/>
                          <a:latin typeface="Arial"/>
                          <a:cs typeface="Arial"/>
                        </a:rPr>
                        <a:t>Wave 1</a:t>
                      </a:r>
                    </a:p>
                  </a:txBody>
                  <a:tcPr marL="68580" marR="68580" marT="0" marB="0"/>
                </a:tc>
                <a:tc>
                  <a:txBody>
                    <a:bodyPr/>
                    <a:lstStyle/>
                    <a:p>
                      <a:r>
                        <a:rPr lang="en-US" sz="1400">
                          <a:effectLst/>
                          <a:latin typeface="Arial"/>
                          <a:cs typeface="Arial"/>
                        </a:rPr>
                        <a:t>Wave 2</a:t>
                      </a:r>
                    </a:p>
                  </a:txBody>
                  <a:tcPr marL="68580" marR="68580" marT="0" marB="0"/>
                </a:tc>
                <a:tc>
                  <a:txBody>
                    <a:bodyPr/>
                    <a:lstStyle/>
                    <a:p>
                      <a:r>
                        <a:rPr lang="en-US" sz="1400" dirty="0">
                          <a:effectLst/>
                          <a:latin typeface="Arial"/>
                          <a:cs typeface="Arial"/>
                        </a:rPr>
                        <a:t>Wave 3</a:t>
                      </a:r>
                    </a:p>
                  </a:txBody>
                  <a:tcPr marL="68580" marR="68580" marT="0" marB="0"/>
                </a:tc>
              </a:tr>
              <a:tr h="315381">
                <a:tc>
                  <a:txBody>
                    <a:bodyPr/>
                    <a:lstStyle/>
                    <a:p>
                      <a:r>
                        <a:rPr lang="en-US" sz="1400" dirty="0">
                          <a:effectLst/>
                          <a:latin typeface="Arial"/>
                          <a:cs typeface="Arial"/>
                        </a:rPr>
                        <a:t>Child demographics</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dirty="0">
                          <a:effectLst/>
                          <a:latin typeface="Arial"/>
                          <a:cs typeface="Arial"/>
                        </a:rPr>
                        <a:t>✔</a:t>
                      </a:r>
                    </a:p>
                  </a:txBody>
                  <a:tcPr marL="68580" marR="68580" marT="0" marB="0"/>
                </a:tc>
              </a:tr>
              <a:tr h="538968">
                <a:tc>
                  <a:txBody>
                    <a:bodyPr/>
                    <a:lstStyle/>
                    <a:p>
                      <a:r>
                        <a:rPr lang="en-US" sz="1400" dirty="0">
                          <a:effectLst/>
                          <a:latin typeface="Arial"/>
                          <a:cs typeface="Arial"/>
                        </a:rPr>
                        <a:t>Teacher report of physical activity environment</a:t>
                      </a:r>
                    </a:p>
                  </a:txBody>
                  <a:tcPr marL="68580" marR="68580" marT="0" marB="0"/>
                </a:tc>
                <a:tc>
                  <a:txBody>
                    <a:bodyPr/>
                    <a:lstStyle/>
                    <a:p>
                      <a:r>
                        <a:rPr lang="en-US" sz="1400" dirty="0">
                          <a:effectLst/>
                          <a:latin typeface="Arial"/>
                          <a:cs typeface="Arial"/>
                        </a:rPr>
                        <a:t>✔</a:t>
                      </a:r>
                    </a:p>
                  </a:txBody>
                  <a:tcPr marL="68580" marR="68580" marT="0" marB="0"/>
                </a:tc>
                <a:tc>
                  <a:txBody>
                    <a:bodyPr/>
                    <a:lstStyle/>
                    <a:p>
                      <a:r>
                        <a:rPr lang="en-US" sz="1400" dirty="0">
                          <a:effectLst/>
                          <a:latin typeface="Arial"/>
                          <a:cs typeface="Arial"/>
                        </a:rPr>
                        <a:t> </a:t>
                      </a:r>
                    </a:p>
                  </a:txBody>
                  <a:tcPr marL="68580" marR="68580" marT="0" marB="0"/>
                </a:tc>
                <a:tc>
                  <a:txBody>
                    <a:bodyPr/>
                    <a:lstStyle/>
                    <a:p>
                      <a:r>
                        <a:rPr lang="en-US" sz="1400" dirty="0">
                          <a:effectLst/>
                          <a:latin typeface="Arial"/>
                          <a:cs typeface="Arial"/>
                        </a:rPr>
                        <a:t>✔</a:t>
                      </a:r>
                    </a:p>
                  </a:txBody>
                  <a:tcPr marL="68580" marR="68580" marT="0" marB="0"/>
                </a:tc>
              </a:tr>
              <a:tr h="538968">
                <a:tc>
                  <a:txBody>
                    <a:bodyPr/>
                    <a:lstStyle/>
                    <a:p>
                      <a:r>
                        <a:rPr lang="en-US" sz="1400" dirty="0">
                          <a:effectLst/>
                          <a:latin typeface="Arial"/>
                          <a:cs typeface="Arial"/>
                        </a:rPr>
                        <a:t>School physical activity and nutrition environment</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dirty="0">
                          <a:effectLst/>
                          <a:latin typeface="Arial"/>
                          <a:cs typeface="Arial"/>
                        </a:rPr>
                        <a:t> </a:t>
                      </a:r>
                    </a:p>
                  </a:txBody>
                  <a:tcPr marL="68580" marR="68580" marT="0" marB="0"/>
                </a:tc>
                <a:tc>
                  <a:txBody>
                    <a:bodyPr/>
                    <a:lstStyle/>
                    <a:p>
                      <a:r>
                        <a:rPr lang="en-US" sz="1400" dirty="0">
                          <a:effectLst/>
                          <a:latin typeface="Arial"/>
                          <a:cs typeface="Arial"/>
                        </a:rPr>
                        <a:t>✔</a:t>
                      </a:r>
                    </a:p>
                  </a:txBody>
                  <a:tcPr marL="68580" marR="68580" marT="0" marB="0"/>
                </a:tc>
              </a:tr>
              <a:tr h="538968">
                <a:tc>
                  <a:txBody>
                    <a:bodyPr/>
                    <a:lstStyle/>
                    <a:p>
                      <a:r>
                        <a:rPr lang="en-US" sz="1400" dirty="0">
                          <a:effectLst/>
                          <a:latin typeface="Arial"/>
                          <a:cs typeface="Arial"/>
                        </a:rPr>
                        <a:t>Child nutrition knowledge and preferences</a:t>
                      </a:r>
                    </a:p>
                  </a:txBody>
                  <a:tcPr marL="68580" marR="68580" marT="0" marB="0"/>
                </a:tc>
                <a:tc>
                  <a:txBody>
                    <a:bodyPr/>
                    <a:lstStyle/>
                    <a:p>
                      <a:r>
                        <a:rPr lang="en-US" sz="1400" dirty="0">
                          <a:effectLst/>
                          <a:latin typeface="Arial"/>
                          <a:cs typeface="Arial"/>
                        </a:rPr>
                        <a:t>✔</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dirty="0">
                          <a:effectLst/>
                          <a:latin typeface="Arial"/>
                          <a:cs typeface="Arial"/>
                        </a:rPr>
                        <a:t>✔</a:t>
                      </a:r>
                    </a:p>
                  </a:txBody>
                  <a:tcPr marL="68580" marR="68580" marT="0" marB="0"/>
                </a:tc>
              </a:tr>
              <a:tr h="315381">
                <a:tc>
                  <a:txBody>
                    <a:bodyPr/>
                    <a:lstStyle/>
                    <a:p>
                      <a:r>
                        <a:rPr lang="en-US" sz="1400">
                          <a:effectLst/>
                          <a:latin typeface="Arial"/>
                          <a:cs typeface="Arial"/>
                        </a:rPr>
                        <a:t>Child physical activity</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dirty="0">
                          <a:effectLst/>
                          <a:latin typeface="Arial"/>
                          <a:cs typeface="Arial"/>
                        </a:rPr>
                        <a:t>✔</a:t>
                      </a:r>
                    </a:p>
                  </a:txBody>
                  <a:tcPr marL="68580" marR="68580" marT="0" marB="0"/>
                </a:tc>
              </a:tr>
              <a:tr h="315381">
                <a:tc>
                  <a:txBody>
                    <a:bodyPr/>
                    <a:lstStyle/>
                    <a:p>
                      <a:r>
                        <a:rPr lang="en-US" sz="1400">
                          <a:effectLst/>
                          <a:latin typeface="Arial"/>
                          <a:cs typeface="Arial"/>
                        </a:rPr>
                        <a:t>Child dietary intake</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dirty="0">
                          <a:effectLst/>
                          <a:latin typeface="Arial"/>
                          <a:cs typeface="Arial"/>
                        </a:rPr>
                        <a:t>✔</a:t>
                      </a:r>
                    </a:p>
                  </a:txBody>
                  <a:tcPr marL="68580" marR="68580" marT="0" marB="0"/>
                </a:tc>
              </a:tr>
              <a:tr h="273006">
                <a:tc>
                  <a:txBody>
                    <a:bodyPr/>
                    <a:lstStyle/>
                    <a:p>
                      <a:r>
                        <a:rPr lang="en-US" sz="1400">
                          <a:effectLst/>
                          <a:latin typeface="Arial"/>
                          <a:cs typeface="Arial"/>
                        </a:rPr>
                        <a:t>Child BMI*</a:t>
                      </a:r>
                    </a:p>
                  </a:txBody>
                  <a:tcPr marL="68580" marR="68580" marT="0" marB="0"/>
                </a:tc>
                <a:tc>
                  <a:txBody>
                    <a:bodyPr/>
                    <a:lstStyle/>
                    <a:p>
                      <a:r>
                        <a:rPr lang="en-US" sz="1400">
                          <a:effectLst/>
                          <a:latin typeface="Arial"/>
                          <a:cs typeface="Arial"/>
                        </a:rPr>
                        <a:t>✔</a:t>
                      </a:r>
                    </a:p>
                  </a:txBody>
                  <a:tcPr marL="68580" marR="68580" marT="0" marB="0"/>
                </a:tc>
                <a:tc>
                  <a:txBody>
                    <a:bodyPr/>
                    <a:lstStyle/>
                    <a:p>
                      <a:r>
                        <a:rPr lang="en-US" sz="1400">
                          <a:effectLst/>
                          <a:latin typeface="Arial"/>
                          <a:cs typeface="Arial"/>
                        </a:rPr>
                        <a:t> </a:t>
                      </a:r>
                    </a:p>
                  </a:txBody>
                  <a:tcPr marL="68580" marR="68580" marT="0" marB="0"/>
                </a:tc>
                <a:tc>
                  <a:txBody>
                    <a:bodyPr/>
                    <a:lstStyle/>
                    <a:p>
                      <a:r>
                        <a:rPr lang="en-US" sz="1400" dirty="0">
                          <a:effectLst/>
                          <a:latin typeface="Arial"/>
                          <a:cs typeface="Arial"/>
                        </a:rPr>
                        <a:t>✔</a:t>
                      </a:r>
                    </a:p>
                  </a:txBody>
                  <a:tcPr marL="68580" marR="68580" marT="0" marB="0"/>
                </a:tc>
              </a:tr>
              <a:tr h="371851">
                <a:tc gridSpan="4">
                  <a:txBody>
                    <a:bodyPr/>
                    <a:lstStyle/>
                    <a:p>
                      <a:r>
                        <a:rPr lang="en-US" sz="1400" dirty="0">
                          <a:effectLst/>
                          <a:latin typeface="Arial"/>
                          <a:cs typeface="Arial"/>
                        </a:rPr>
                        <a:t>* The second measure of BMI was taken in August 2013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Data Analyses</a:t>
            </a:r>
            <a:endParaRPr lang="en-US" dirty="0">
              <a:latin typeface="Arial"/>
              <a:cs typeface="Arial"/>
            </a:endParaRPr>
          </a:p>
        </p:txBody>
      </p:sp>
      <p:sp>
        <p:nvSpPr>
          <p:cNvPr id="6" name="Content Placeholder 5"/>
          <p:cNvSpPr>
            <a:spLocks noGrp="1"/>
          </p:cNvSpPr>
          <p:nvPr>
            <p:ph idx="1"/>
          </p:nvPr>
        </p:nvSpPr>
        <p:spPr>
          <a:xfrm>
            <a:off x="498474" y="1600200"/>
            <a:ext cx="7556313" cy="4525963"/>
          </a:xfrm>
        </p:spPr>
        <p:txBody>
          <a:bodyPr>
            <a:normAutofit/>
          </a:bodyPr>
          <a:lstStyle/>
          <a:p>
            <a:r>
              <a:rPr lang="en-US" dirty="0" smtClean="0">
                <a:solidFill>
                  <a:schemeClr val="tx1"/>
                </a:solidFill>
                <a:latin typeface="Arial"/>
                <a:cs typeface="Arial"/>
              </a:rPr>
              <a:t>We used paired t-tests to determine changes in </a:t>
            </a:r>
          </a:p>
          <a:p>
            <a:pPr lvl="1"/>
            <a:r>
              <a:rPr lang="en-US" dirty="0" smtClean="0">
                <a:solidFill>
                  <a:schemeClr val="tx1"/>
                </a:solidFill>
                <a:latin typeface="Arial"/>
                <a:cs typeface="Arial"/>
              </a:rPr>
              <a:t>Child </a:t>
            </a:r>
            <a:r>
              <a:rPr lang="en-US" dirty="0">
                <a:solidFill>
                  <a:schemeClr val="tx1"/>
                </a:solidFill>
                <a:latin typeface="Arial"/>
                <a:cs typeface="Arial"/>
              </a:rPr>
              <a:t>nutrition knowledge and preference</a:t>
            </a:r>
          </a:p>
          <a:p>
            <a:pPr lvl="2"/>
            <a:r>
              <a:rPr lang="en-US" dirty="0" smtClean="0">
                <a:solidFill>
                  <a:schemeClr val="tx1"/>
                </a:solidFill>
                <a:latin typeface="Arial"/>
                <a:cs typeface="Arial"/>
              </a:rPr>
              <a:t>All </a:t>
            </a:r>
            <a:r>
              <a:rPr lang="en-US" dirty="0">
                <a:solidFill>
                  <a:schemeClr val="tx1"/>
                </a:solidFill>
                <a:latin typeface="Arial"/>
                <a:cs typeface="Arial"/>
              </a:rPr>
              <a:t>participants </a:t>
            </a:r>
            <a:r>
              <a:rPr lang="en-US" dirty="0" smtClean="0">
                <a:solidFill>
                  <a:schemeClr val="tx1"/>
                </a:solidFill>
                <a:latin typeface="Arial"/>
                <a:cs typeface="Arial"/>
              </a:rPr>
              <a:t>combined</a:t>
            </a:r>
          </a:p>
          <a:p>
            <a:pPr lvl="1"/>
            <a:r>
              <a:rPr lang="en-US" dirty="0" smtClean="0">
                <a:solidFill>
                  <a:schemeClr val="tx1"/>
                </a:solidFill>
                <a:latin typeface="Arial"/>
                <a:cs typeface="Arial"/>
              </a:rPr>
              <a:t>Child PA: accelerometers</a:t>
            </a:r>
          </a:p>
          <a:p>
            <a:pPr lvl="2"/>
            <a:r>
              <a:rPr lang="en-US" dirty="0">
                <a:solidFill>
                  <a:schemeClr val="tx1"/>
                </a:solidFill>
                <a:latin typeface="Arial"/>
                <a:cs typeface="Arial"/>
              </a:rPr>
              <a:t>B</a:t>
            </a:r>
            <a:r>
              <a:rPr lang="en-US" dirty="0" smtClean="0">
                <a:solidFill>
                  <a:schemeClr val="tx1"/>
                </a:solidFill>
                <a:latin typeface="Arial"/>
                <a:cs typeface="Arial"/>
              </a:rPr>
              <a:t>oys and girls separately</a:t>
            </a:r>
          </a:p>
          <a:p>
            <a:pPr lvl="2"/>
            <a:r>
              <a:rPr lang="en-US" dirty="0" smtClean="0">
                <a:solidFill>
                  <a:schemeClr val="tx1"/>
                </a:solidFill>
                <a:latin typeface="Arial"/>
                <a:cs typeface="Arial"/>
              </a:rPr>
              <a:t>3’s and 4’s combined</a:t>
            </a:r>
          </a:p>
          <a:p>
            <a:pPr lvl="2"/>
            <a:r>
              <a:rPr lang="en-US" dirty="0" smtClean="0">
                <a:solidFill>
                  <a:schemeClr val="tx1"/>
                </a:solidFill>
                <a:latin typeface="Arial"/>
                <a:cs typeface="Arial"/>
              </a:rPr>
              <a:t>Instructional and  afterschool hours</a:t>
            </a:r>
          </a:p>
          <a:p>
            <a:pPr lvl="2"/>
            <a:r>
              <a:rPr lang="en-US" dirty="0">
                <a:solidFill>
                  <a:schemeClr val="tx1"/>
                </a:solidFill>
                <a:latin typeface="Arial"/>
                <a:cs typeface="Arial"/>
              </a:rPr>
              <a:t>M</a:t>
            </a:r>
            <a:r>
              <a:rPr lang="en-US" dirty="0" smtClean="0">
                <a:solidFill>
                  <a:schemeClr val="tx1"/>
                </a:solidFill>
                <a:latin typeface="Arial"/>
                <a:cs typeface="Arial"/>
              </a:rPr>
              <a:t>inutes spent in sedentary, light/moderate, and vigorous PA</a:t>
            </a:r>
          </a:p>
          <a:p>
            <a:pPr lvl="1"/>
            <a:r>
              <a:rPr lang="en-US" dirty="0" smtClean="0">
                <a:solidFill>
                  <a:schemeClr val="tx1"/>
                </a:solidFill>
                <a:latin typeface="Arial"/>
                <a:cs typeface="Arial"/>
              </a:rPr>
              <a:t>Child </a:t>
            </a:r>
            <a:r>
              <a:rPr lang="en-US" dirty="0">
                <a:solidFill>
                  <a:schemeClr val="tx1"/>
                </a:solidFill>
                <a:latin typeface="Arial"/>
                <a:cs typeface="Arial"/>
              </a:rPr>
              <a:t>dietary </a:t>
            </a:r>
            <a:r>
              <a:rPr lang="en-US" dirty="0" smtClean="0">
                <a:solidFill>
                  <a:schemeClr val="tx1"/>
                </a:solidFill>
                <a:latin typeface="Arial"/>
                <a:cs typeface="Arial"/>
              </a:rPr>
              <a:t>intake</a:t>
            </a:r>
          </a:p>
          <a:p>
            <a:pPr lvl="2"/>
            <a:r>
              <a:rPr lang="en-US" dirty="0" smtClean="0">
                <a:solidFill>
                  <a:schemeClr val="tx1"/>
                </a:solidFill>
                <a:latin typeface="Arial"/>
                <a:cs typeface="Arial"/>
              </a:rPr>
              <a:t>Each nutrient – all participants combined except kilocalories</a:t>
            </a:r>
          </a:p>
          <a:p>
            <a:pPr lvl="1"/>
            <a:r>
              <a:rPr lang="en-US" dirty="0" smtClean="0">
                <a:solidFill>
                  <a:schemeClr val="tx1"/>
                </a:solidFill>
                <a:latin typeface="Arial"/>
                <a:cs typeface="Arial"/>
              </a:rPr>
              <a:t>Child BMI percentile</a:t>
            </a:r>
          </a:p>
          <a:p>
            <a:pPr lvl="2"/>
            <a:r>
              <a:rPr lang="en-US" dirty="0" smtClean="0">
                <a:solidFill>
                  <a:schemeClr val="tx1"/>
                </a:solidFill>
                <a:latin typeface="Arial"/>
                <a:cs typeface="Arial"/>
              </a:rPr>
              <a:t>Boys and girls separately</a:t>
            </a:r>
          </a:p>
        </p:txBody>
      </p:sp>
    </p:spTree>
    <p:extLst>
      <p:ext uri="{BB962C8B-B14F-4D97-AF65-F5344CB8AC3E}">
        <p14:creationId xmlns:p14="http://schemas.microsoft.com/office/powerpoint/2010/main" val="31843606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11306"/>
          </a:xfrm>
        </p:spPr>
        <p:txBody>
          <a:bodyPr/>
          <a:lstStyle/>
          <a:p>
            <a:r>
              <a:rPr lang="en-US" dirty="0" smtClean="0">
                <a:latin typeface="Arial"/>
                <a:cs typeface="Arial"/>
              </a:rPr>
              <a:t>Results: Child Participants</a:t>
            </a:r>
            <a:endParaRPr lang="en-US" dirty="0">
              <a:latin typeface="Arial"/>
              <a:cs typeface="Aria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5648318"/>
              </p:ext>
            </p:extLst>
          </p:nvPr>
        </p:nvGraphicFramePr>
        <p:xfrm>
          <a:off x="457201" y="2819400"/>
          <a:ext cx="8382000" cy="1518920"/>
        </p:xfrm>
        <a:graphic>
          <a:graphicData uri="http://schemas.openxmlformats.org/drawingml/2006/table">
            <a:tbl>
              <a:tblPr firstRow="1" bandRow="1">
                <a:tableStyleId>{616DA210-FB5B-4158-B5E0-FEB733F419BA}</a:tableStyleId>
              </a:tblPr>
              <a:tblGrid>
                <a:gridCol w="1460922"/>
                <a:gridCol w="1153513"/>
                <a:gridCol w="1153513"/>
                <a:gridCol w="1153513"/>
                <a:gridCol w="1153513"/>
                <a:gridCol w="1153513"/>
                <a:gridCol w="1153513"/>
              </a:tblGrid>
              <a:tr h="370840">
                <a:tc gridSpan="7">
                  <a:txBody>
                    <a:bodyPr/>
                    <a:lstStyle/>
                    <a:p>
                      <a:pPr algn="l"/>
                      <a:r>
                        <a:rPr lang="en-US" sz="1600" dirty="0">
                          <a:effectLst/>
                          <a:latin typeface="Arial"/>
                          <a:cs typeface="Arial"/>
                        </a:rPr>
                        <a:t>Table </a:t>
                      </a:r>
                      <a:r>
                        <a:rPr lang="en-US" sz="1600" dirty="0" smtClean="0">
                          <a:effectLst/>
                          <a:latin typeface="Arial"/>
                          <a:cs typeface="Arial"/>
                        </a:rPr>
                        <a:t>2 </a:t>
                      </a:r>
                      <a:r>
                        <a:rPr lang="en-US" sz="1600" dirty="0">
                          <a:effectLst/>
                          <a:latin typeface="Arial"/>
                          <a:cs typeface="Arial"/>
                        </a:rPr>
                        <a:t>Child demographics, 3 and 4 year olds, </a:t>
                      </a:r>
                      <a:r>
                        <a:rPr lang="en-US" sz="1600" dirty="0" smtClean="0">
                          <a:effectLst/>
                          <a:latin typeface="Arial"/>
                          <a:cs typeface="Arial"/>
                        </a:rPr>
                        <a:t>BL, MY, FU</a:t>
                      </a:r>
                      <a:endParaRPr lang="en-US" sz="1600" i="0" dirty="0">
                        <a:effectLst/>
                        <a:latin typeface="Arial"/>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l"/>
                      <a:endParaRPr lang="en-US" sz="1600" dirty="0">
                        <a:effectLst/>
                        <a:latin typeface="Arial"/>
                        <a:cs typeface="Arial"/>
                      </a:endParaRPr>
                    </a:p>
                  </a:txBody>
                  <a:tcPr marL="68580" marR="68580" marT="0" marB="0"/>
                </a:tc>
                <a:tc gridSpan="2">
                  <a:txBody>
                    <a:bodyPr/>
                    <a:lstStyle/>
                    <a:p>
                      <a:pPr algn="ctr"/>
                      <a:r>
                        <a:rPr lang="en-US" sz="1600" dirty="0">
                          <a:effectLst/>
                          <a:latin typeface="Arial"/>
                          <a:cs typeface="Arial"/>
                        </a:rPr>
                        <a:t>Classroom</a:t>
                      </a:r>
                    </a:p>
                  </a:txBody>
                  <a:tcPr marL="68580" marR="68580" marT="0" marB="0"/>
                </a:tc>
                <a:tc hMerge="1">
                  <a:txBody>
                    <a:bodyPr/>
                    <a:lstStyle/>
                    <a:p>
                      <a:endParaRPr lang="en-US"/>
                    </a:p>
                  </a:txBody>
                  <a:tcPr/>
                </a:tc>
                <a:tc gridSpan="2">
                  <a:txBody>
                    <a:bodyPr/>
                    <a:lstStyle/>
                    <a:p>
                      <a:pPr algn="ctr"/>
                      <a:r>
                        <a:rPr lang="en-US" sz="1600">
                          <a:effectLst/>
                          <a:latin typeface="Arial"/>
                          <a:cs typeface="Arial"/>
                        </a:rPr>
                        <a:t>Sex</a:t>
                      </a:r>
                    </a:p>
                  </a:txBody>
                  <a:tcPr marL="68580" marR="68580" marT="0" marB="0"/>
                </a:tc>
                <a:tc hMerge="1">
                  <a:txBody>
                    <a:bodyPr/>
                    <a:lstStyle/>
                    <a:p>
                      <a:endParaRPr lang="en-US"/>
                    </a:p>
                  </a:txBody>
                  <a:tcPr/>
                </a:tc>
                <a:tc gridSpan="2">
                  <a:txBody>
                    <a:bodyPr/>
                    <a:lstStyle/>
                    <a:p>
                      <a:pPr algn="ctr"/>
                      <a:r>
                        <a:rPr lang="en-US" sz="1600">
                          <a:effectLst/>
                          <a:latin typeface="Arial"/>
                          <a:cs typeface="Arial"/>
                        </a:rPr>
                        <a:t>Race</a:t>
                      </a:r>
                    </a:p>
                  </a:txBody>
                  <a:tcPr marL="68580" marR="68580" marT="0" marB="0"/>
                </a:tc>
                <a:tc hMerge="1">
                  <a:txBody>
                    <a:bodyPr/>
                    <a:lstStyle/>
                    <a:p>
                      <a:endParaRPr lang="en-US"/>
                    </a:p>
                  </a:txBody>
                  <a:tcPr/>
                </a:tc>
              </a:tr>
              <a:tr h="248920">
                <a:tc>
                  <a:txBody>
                    <a:bodyPr/>
                    <a:lstStyle/>
                    <a:p>
                      <a:pPr algn="ctr"/>
                      <a:r>
                        <a:rPr lang="en-US" sz="1600" dirty="0">
                          <a:effectLst/>
                          <a:latin typeface="Arial"/>
                          <a:cs typeface="Arial"/>
                        </a:rPr>
                        <a:t> </a:t>
                      </a:r>
                    </a:p>
                  </a:txBody>
                  <a:tcPr marL="68580" marR="68580" marT="0" marB="0"/>
                </a:tc>
                <a:tc>
                  <a:txBody>
                    <a:bodyPr/>
                    <a:lstStyle/>
                    <a:p>
                      <a:pPr algn="ctr"/>
                      <a:r>
                        <a:rPr lang="en-US" sz="1600">
                          <a:effectLst/>
                          <a:latin typeface="Arial"/>
                          <a:cs typeface="Arial"/>
                        </a:rPr>
                        <a:t>3s</a:t>
                      </a:r>
                    </a:p>
                  </a:txBody>
                  <a:tcPr marL="68580" marR="68580" marT="0" marB="0"/>
                </a:tc>
                <a:tc>
                  <a:txBody>
                    <a:bodyPr/>
                    <a:lstStyle/>
                    <a:p>
                      <a:pPr algn="ctr"/>
                      <a:r>
                        <a:rPr lang="en-US" sz="1600">
                          <a:effectLst/>
                          <a:latin typeface="Arial"/>
                          <a:cs typeface="Arial"/>
                        </a:rPr>
                        <a:t>4s</a:t>
                      </a:r>
                    </a:p>
                  </a:txBody>
                  <a:tcPr marL="68580" marR="68580" marT="0" marB="0"/>
                </a:tc>
                <a:tc>
                  <a:txBody>
                    <a:bodyPr/>
                    <a:lstStyle/>
                    <a:p>
                      <a:pPr algn="ctr"/>
                      <a:r>
                        <a:rPr lang="en-US" sz="1600" dirty="0">
                          <a:effectLst/>
                          <a:latin typeface="Arial"/>
                          <a:cs typeface="Arial"/>
                        </a:rPr>
                        <a:t>M</a:t>
                      </a:r>
                    </a:p>
                  </a:txBody>
                  <a:tcPr marL="68580" marR="68580" marT="0" marB="0"/>
                </a:tc>
                <a:tc>
                  <a:txBody>
                    <a:bodyPr/>
                    <a:lstStyle/>
                    <a:p>
                      <a:pPr algn="ctr"/>
                      <a:r>
                        <a:rPr lang="en-US" sz="1600" dirty="0">
                          <a:effectLst/>
                          <a:latin typeface="Arial"/>
                          <a:cs typeface="Arial"/>
                        </a:rPr>
                        <a:t>F</a:t>
                      </a:r>
                    </a:p>
                  </a:txBody>
                  <a:tcPr marL="68580" marR="68580" marT="0" marB="0"/>
                </a:tc>
                <a:tc>
                  <a:txBody>
                    <a:bodyPr/>
                    <a:lstStyle/>
                    <a:p>
                      <a:pPr algn="ctr"/>
                      <a:r>
                        <a:rPr lang="en-US" sz="1600">
                          <a:effectLst/>
                          <a:latin typeface="Arial"/>
                          <a:cs typeface="Arial"/>
                        </a:rPr>
                        <a:t>B</a:t>
                      </a:r>
                    </a:p>
                  </a:txBody>
                  <a:tcPr marL="68580" marR="68580" marT="0" marB="0"/>
                </a:tc>
                <a:tc>
                  <a:txBody>
                    <a:bodyPr/>
                    <a:lstStyle/>
                    <a:p>
                      <a:pPr algn="ctr"/>
                      <a:r>
                        <a:rPr lang="en-US" sz="1600">
                          <a:effectLst/>
                          <a:latin typeface="Arial"/>
                          <a:cs typeface="Arial"/>
                        </a:rPr>
                        <a:t>W</a:t>
                      </a:r>
                    </a:p>
                  </a:txBody>
                  <a:tcPr marL="68580" marR="68580" marT="0" marB="0"/>
                </a:tc>
              </a:tr>
              <a:tr h="259080">
                <a:tc>
                  <a:txBody>
                    <a:bodyPr/>
                    <a:lstStyle/>
                    <a:p>
                      <a:pPr algn="l"/>
                      <a:r>
                        <a:rPr lang="en-US" sz="1600" baseline="0" dirty="0" err="1" smtClean="0">
                          <a:effectLst/>
                          <a:latin typeface="Arial"/>
                          <a:cs typeface="Arial"/>
                        </a:rPr>
                        <a:t>BL</a:t>
                      </a:r>
                      <a:r>
                        <a:rPr lang="en-US" sz="1600" baseline="30000" dirty="0" err="1" smtClean="0">
                          <a:effectLst/>
                          <a:latin typeface="Arial"/>
                          <a:cs typeface="Arial"/>
                        </a:rPr>
                        <a:t>a</a:t>
                      </a:r>
                      <a:endParaRPr lang="en-US" sz="1600" dirty="0">
                        <a:effectLst/>
                        <a:latin typeface="Arial"/>
                        <a:cs typeface="Arial"/>
                      </a:endParaRPr>
                    </a:p>
                  </a:txBody>
                  <a:tcPr marL="68580" marR="68580" marT="0" marB="0"/>
                </a:tc>
                <a:tc>
                  <a:txBody>
                    <a:bodyPr/>
                    <a:lstStyle/>
                    <a:p>
                      <a:pPr algn="l"/>
                      <a:r>
                        <a:rPr lang="en-US" sz="1600" dirty="0">
                          <a:effectLst/>
                          <a:latin typeface="Arial"/>
                          <a:cs typeface="Arial"/>
                        </a:rPr>
                        <a:t>16 (48.5%)</a:t>
                      </a:r>
                    </a:p>
                  </a:txBody>
                  <a:tcPr marL="68580" marR="68580" marT="0" marB="0"/>
                </a:tc>
                <a:tc>
                  <a:txBody>
                    <a:bodyPr/>
                    <a:lstStyle/>
                    <a:p>
                      <a:pPr algn="l"/>
                      <a:r>
                        <a:rPr lang="en-US" sz="1600">
                          <a:effectLst/>
                          <a:latin typeface="Arial"/>
                          <a:cs typeface="Arial"/>
                        </a:rPr>
                        <a:t>17 (51.5%)</a:t>
                      </a:r>
                    </a:p>
                  </a:txBody>
                  <a:tcPr marL="68580" marR="68580" marT="0" marB="0"/>
                </a:tc>
                <a:tc>
                  <a:txBody>
                    <a:bodyPr/>
                    <a:lstStyle/>
                    <a:p>
                      <a:pPr algn="l"/>
                      <a:r>
                        <a:rPr lang="en-US" sz="1600" dirty="0">
                          <a:effectLst/>
                          <a:latin typeface="Arial"/>
                          <a:cs typeface="Arial"/>
                        </a:rPr>
                        <a:t>15 (45.5%)</a:t>
                      </a:r>
                    </a:p>
                  </a:txBody>
                  <a:tcPr marL="68580" marR="68580" marT="0" marB="0"/>
                </a:tc>
                <a:tc>
                  <a:txBody>
                    <a:bodyPr/>
                    <a:lstStyle/>
                    <a:p>
                      <a:pPr algn="l"/>
                      <a:r>
                        <a:rPr lang="en-US" sz="1600" dirty="0">
                          <a:effectLst/>
                          <a:latin typeface="Arial"/>
                          <a:cs typeface="Arial"/>
                        </a:rPr>
                        <a:t>18 (54.5%)</a:t>
                      </a:r>
                    </a:p>
                  </a:txBody>
                  <a:tcPr marL="68580" marR="68580" marT="0" marB="0"/>
                </a:tc>
                <a:tc>
                  <a:txBody>
                    <a:bodyPr/>
                    <a:lstStyle/>
                    <a:p>
                      <a:pPr algn="l"/>
                      <a:r>
                        <a:rPr lang="en-US" sz="1600" dirty="0">
                          <a:effectLst/>
                          <a:latin typeface="Arial"/>
                          <a:cs typeface="Arial"/>
                        </a:rPr>
                        <a:t>29 (87.8%)</a:t>
                      </a:r>
                    </a:p>
                  </a:txBody>
                  <a:tcPr marL="68580" marR="68580" marT="0" marB="0"/>
                </a:tc>
                <a:tc>
                  <a:txBody>
                    <a:bodyPr/>
                    <a:lstStyle/>
                    <a:p>
                      <a:pPr algn="l"/>
                      <a:r>
                        <a:rPr lang="en-US" sz="1600">
                          <a:effectLst/>
                          <a:latin typeface="Arial"/>
                          <a:cs typeface="Arial"/>
                        </a:rPr>
                        <a:t>4 (12.1%)</a:t>
                      </a:r>
                    </a:p>
                  </a:txBody>
                  <a:tcPr marL="68580" marR="68580" marT="0" marB="0"/>
                </a:tc>
              </a:tr>
              <a:tr h="269240">
                <a:tc>
                  <a:txBody>
                    <a:bodyPr/>
                    <a:lstStyle/>
                    <a:p>
                      <a:pPr algn="l"/>
                      <a:r>
                        <a:rPr lang="en-US" sz="1600" baseline="0" dirty="0" err="1" smtClean="0">
                          <a:effectLst/>
                          <a:latin typeface="Arial"/>
                          <a:cs typeface="Arial"/>
                        </a:rPr>
                        <a:t>MY</a:t>
                      </a:r>
                      <a:r>
                        <a:rPr lang="en-US" sz="1600" baseline="30000" dirty="0" err="1" smtClean="0">
                          <a:effectLst/>
                          <a:latin typeface="Arial"/>
                          <a:cs typeface="Arial"/>
                        </a:rPr>
                        <a:t>b</a:t>
                      </a:r>
                      <a:r>
                        <a:rPr lang="en-US" sz="1600" baseline="30000" dirty="0" smtClean="0">
                          <a:effectLst/>
                          <a:latin typeface="Arial"/>
                          <a:cs typeface="Arial"/>
                        </a:rPr>
                        <a:t> </a:t>
                      </a:r>
                      <a:r>
                        <a:rPr lang="en-US" sz="1600" baseline="0" dirty="0" smtClean="0">
                          <a:effectLst/>
                          <a:latin typeface="Arial"/>
                          <a:cs typeface="Arial"/>
                        </a:rPr>
                        <a:t>and </a:t>
                      </a:r>
                      <a:r>
                        <a:rPr lang="en-US" sz="1600" baseline="0" dirty="0" err="1" smtClean="0">
                          <a:effectLst/>
                          <a:latin typeface="Arial"/>
                          <a:cs typeface="Arial"/>
                        </a:rPr>
                        <a:t>FU</a:t>
                      </a:r>
                      <a:r>
                        <a:rPr lang="en-US" sz="1600" baseline="30000" dirty="0" err="1" smtClean="0">
                          <a:effectLst/>
                          <a:latin typeface="Arial"/>
                          <a:cs typeface="Arial"/>
                        </a:rPr>
                        <a:t>b</a:t>
                      </a:r>
                      <a:endParaRPr lang="en-US" sz="1600" dirty="0">
                        <a:effectLst/>
                        <a:latin typeface="Arial"/>
                        <a:cs typeface="Arial"/>
                      </a:endParaRPr>
                    </a:p>
                  </a:txBody>
                  <a:tcPr marL="68580" marR="68580" marT="0" marB="0"/>
                </a:tc>
                <a:tc>
                  <a:txBody>
                    <a:bodyPr/>
                    <a:lstStyle/>
                    <a:p>
                      <a:pPr algn="l"/>
                      <a:r>
                        <a:rPr lang="en-US" sz="1600" dirty="0">
                          <a:effectLst/>
                          <a:latin typeface="Arial"/>
                          <a:cs typeface="Arial"/>
                        </a:rPr>
                        <a:t>17 (53.1%)</a:t>
                      </a:r>
                    </a:p>
                  </a:txBody>
                  <a:tcPr marL="68580" marR="68580" marT="0" marB="0"/>
                </a:tc>
                <a:tc>
                  <a:txBody>
                    <a:bodyPr/>
                    <a:lstStyle/>
                    <a:p>
                      <a:pPr algn="l"/>
                      <a:r>
                        <a:rPr lang="en-US" sz="1600" dirty="0">
                          <a:effectLst/>
                          <a:latin typeface="Arial"/>
                          <a:cs typeface="Arial"/>
                        </a:rPr>
                        <a:t>15 (46.9%)</a:t>
                      </a:r>
                    </a:p>
                  </a:txBody>
                  <a:tcPr marL="68580" marR="68580" marT="0" marB="0"/>
                </a:tc>
                <a:tc>
                  <a:txBody>
                    <a:bodyPr/>
                    <a:lstStyle/>
                    <a:p>
                      <a:pPr algn="l"/>
                      <a:r>
                        <a:rPr lang="en-US" sz="1600" dirty="0">
                          <a:effectLst/>
                          <a:latin typeface="Arial"/>
                          <a:cs typeface="Arial"/>
                        </a:rPr>
                        <a:t>14 (43.8%)</a:t>
                      </a:r>
                    </a:p>
                  </a:txBody>
                  <a:tcPr marL="68580" marR="68580" marT="0" marB="0"/>
                </a:tc>
                <a:tc>
                  <a:txBody>
                    <a:bodyPr/>
                    <a:lstStyle/>
                    <a:p>
                      <a:pPr algn="l"/>
                      <a:r>
                        <a:rPr lang="en-US" sz="1600">
                          <a:effectLst/>
                          <a:latin typeface="Arial"/>
                          <a:cs typeface="Arial"/>
                        </a:rPr>
                        <a:t>18 (56.3%)</a:t>
                      </a:r>
                    </a:p>
                  </a:txBody>
                  <a:tcPr marL="68580" marR="68580" marT="0" marB="0"/>
                </a:tc>
                <a:tc>
                  <a:txBody>
                    <a:bodyPr/>
                    <a:lstStyle/>
                    <a:p>
                      <a:pPr algn="l"/>
                      <a:r>
                        <a:rPr lang="en-US" sz="1600" dirty="0">
                          <a:effectLst/>
                          <a:latin typeface="Arial"/>
                          <a:cs typeface="Arial"/>
                        </a:rPr>
                        <a:t>28 (87.1%)</a:t>
                      </a:r>
                    </a:p>
                  </a:txBody>
                  <a:tcPr marL="68580" marR="68580" marT="0" marB="0"/>
                </a:tc>
                <a:tc>
                  <a:txBody>
                    <a:bodyPr/>
                    <a:lstStyle/>
                    <a:p>
                      <a:pPr algn="l"/>
                      <a:r>
                        <a:rPr lang="en-US" sz="1600" dirty="0">
                          <a:effectLst/>
                          <a:latin typeface="Arial"/>
                          <a:cs typeface="Arial"/>
                        </a:rPr>
                        <a:t>4 (12.5%)</a:t>
                      </a:r>
                    </a:p>
                  </a:txBody>
                  <a:tcPr marL="68580" marR="68580" marT="0" marB="0"/>
                </a:tc>
              </a:tr>
            </a:tbl>
          </a:graphicData>
        </a:graphic>
      </p:graphicFrame>
      <p:sp>
        <p:nvSpPr>
          <p:cNvPr id="9" name="Rectangle 8"/>
          <p:cNvSpPr/>
          <p:nvPr/>
        </p:nvSpPr>
        <p:spPr>
          <a:xfrm>
            <a:off x="533400" y="1219200"/>
            <a:ext cx="7467600" cy="923330"/>
          </a:xfrm>
          <a:prstGeom prst="rect">
            <a:avLst/>
          </a:prstGeom>
        </p:spPr>
        <p:txBody>
          <a:bodyPr wrap="square">
            <a:spAutoFit/>
          </a:bodyPr>
          <a:lstStyle/>
          <a:p>
            <a:r>
              <a:rPr lang="en-US" dirty="0">
                <a:latin typeface="Arial"/>
                <a:cs typeface="Arial"/>
              </a:rPr>
              <a:t>In all waves the children were approximately evenly split between the 3 and 4 year old classrooms, there were more females than males, and the majority of children were Black. </a:t>
            </a:r>
            <a:endParaRPr lang="en-US" dirty="0">
              <a:effectLst/>
              <a:latin typeface="Arial"/>
              <a:cs typeface="Arial"/>
            </a:endParaRPr>
          </a:p>
        </p:txBody>
      </p:sp>
      <p:sp>
        <p:nvSpPr>
          <p:cNvPr id="4" name="TextBox 3"/>
          <p:cNvSpPr txBox="1"/>
          <p:nvPr/>
        </p:nvSpPr>
        <p:spPr>
          <a:xfrm>
            <a:off x="457200" y="4419600"/>
            <a:ext cx="787896" cy="461665"/>
          </a:xfrm>
          <a:prstGeom prst="rect">
            <a:avLst/>
          </a:prstGeom>
          <a:noFill/>
        </p:spPr>
        <p:txBody>
          <a:bodyPr wrap="none" rtlCol="0">
            <a:spAutoFit/>
          </a:bodyPr>
          <a:lstStyle/>
          <a:p>
            <a:r>
              <a:rPr lang="en-US" sz="1200" dirty="0">
                <a:latin typeface="Arial"/>
                <a:cs typeface="Arial"/>
              </a:rPr>
              <a:t>a</a:t>
            </a:r>
            <a:r>
              <a:rPr lang="en-US" sz="1200" dirty="0" smtClean="0">
                <a:latin typeface="Arial"/>
                <a:cs typeface="Arial"/>
              </a:rPr>
              <a:t>: n = 33</a:t>
            </a:r>
          </a:p>
          <a:p>
            <a:r>
              <a:rPr lang="en-US" sz="1200" dirty="0">
                <a:latin typeface="Arial"/>
                <a:cs typeface="Arial"/>
              </a:rPr>
              <a:t>b</a:t>
            </a:r>
            <a:r>
              <a:rPr lang="en-US" sz="1200" dirty="0" smtClean="0">
                <a:latin typeface="Arial"/>
                <a:cs typeface="Arial"/>
              </a:rPr>
              <a:t>: n = 32</a:t>
            </a:r>
            <a:endParaRPr lang="en-US" sz="1200" dirty="0">
              <a:latin typeface="Arial"/>
              <a:cs typeface="Arial"/>
            </a:endParaRPr>
          </a:p>
        </p:txBody>
      </p:sp>
    </p:spTree>
    <p:extLst>
      <p:ext uri="{BB962C8B-B14F-4D97-AF65-F5344CB8AC3E}">
        <p14:creationId xmlns:p14="http://schemas.microsoft.com/office/powerpoint/2010/main" val="3283884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 School environment and teacher modeling </a:t>
            </a:r>
            <a:endParaRPr lang="en-US" dirty="0">
              <a:latin typeface="Arial"/>
              <a:cs typeface="Arial"/>
            </a:endParaRPr>
          </a:p>
        </p:txBody>
      </p:sp>
      <p:sp>
        <p:nvSpPr>
          <p:cNvPr id="3" name="Content Placeholder 2"/>
          <p:cNvSpPr>
            <a:spLocks noGrp="1"/>
          </p:cNvSpPr>
          <p:nvPr>
            <p:ph sz="half" idx="2"/>
          </p:nvPr>
        </p:nvSpPr>
        <p:spPr/>
        <p:txBody>
          <a:bodyPr/>
          <a:lstStyle/>
          <a:p>
            <a:r>
              <a:rPr lang="en-US" dirty="0" smtClean="0">
                <a:latin typeface="Arial"/>
                <a:cs typeface="Arial"/>
              </a:rPr>
              <a:t>Scoring range: 25 - 86</a:t>
            </a:r>
          </a:p>
          <a:p>
            <a:r>
              <a:rPr lang="en-US" dirty="0" smtClean="0">
                <a:latin typeface="Arial"/>
                <a:cs typeface="Arial"/>
              </a:rPr>
              <a:t>BL: 79.25</a:t>
            </a:r>
          </a:p>
          <a:p>
            <a:r>
              <a:rPr lang="en-US" dirty="0" smtClean="0">
                <a:latin typeface="Arial"/>
                <a:cs typeface="Arial"/>
              </a:rPr>
              <a:t>FU: 84</a:t>
            </a:r>
          </a:p>
          <a:p>
            <a:pPr lvl="1"/>
            <a:r>
              <a:rPr lang="en-US" dirty="0" smtClean="0">
                <a:latin typeface="Arial"/>
                <a:cs typeface="Arial"/>
              </a:rPr>
              <a:t>Increase in: </a:t>
            </a:r>
          </a:p>
          <a:p>
            <a:pPr lvl="2"/>
            <a:r>
              <a:rPr lang="en-US" dirty="0" smtClean="0">
                <a:latin typeface="Arial"/>
                <a:cs typeface="Arial"/>
              </a:rPr>
              <a:t>Number of times and duration of outdoor play provided</a:t>
            </a:r>
          </a:p>
          <a:p>
            <a:pPr lvl="2"/>
            <a:r>
              <a:rPr lang="en-US" dirty="0" smtClean="0">
                <a:latin typeface="Arial"/>
                <a:cs typeface="Arial"/>
              </a:rPr>
              <a:t>Number of times and duration of teacher-led PA in regular, daily lessons</a:t>
            </a:r>
            <a:endParaRPr lang="en-US" dirty="0">
              <a:latin typeface="Arial"/>
              <a:cs typeface="Arial"/>
            </a:endParaRPr>
          </a:p>
        </p:txBody>
      </p:sp>
      <p:sp>
        <p:nvSpPr>
          <p:cNvPr id="4" name="Content Placeholder 3"/>
          <p:cNvSpPr>
            <a:spLocks noGrp="1"/>
          </p:cNvSpPr>
          <p:nvPr>
            <p:ph sz="quarter" idx="4"/>
          </p:nvPr>
        </p:nvSpPr>
        <p:spPr/>
        <p:txBody>
          <a:bodyPr>
            <a:normAutofit fontScale="92500"/>
          </a:bodyPr>
          <a:lstStyle/>
          <a:p>
            <a:r>
              <a:rPr lang="en-US" dirty="0" smtClean="0">
                <a:latin typeface="Arial"/>
                <a:cs typeface="Arial"/>
              </a:rPr>
              <a:t>Scoring range: 36 - 144</a:t>
            </a:r>
          </a:p>
          <a:p>
            <a:r>
              <a:rPr lang="en-US" dirty="0" smtClean="0">
                <a:latin typeface="Arial"/>
                <a:cs typeface="Arial"/>
              </a:rPr>
              <a:t>BL: 108</a:t>
            </a:r>
          </a:p>
          <a:p>
            <a:r>
              <a:rPr lang="en-US" dirty="0" smtClean="0">
                <a:latin typeface="Arial"/>
                <a:cs typeface="Arial"/>
              </a:rPr>
              <a:t>FU: 119</a:t>
            </a:r>
          </a:p>
          <a:p>
            <a:pPr lvl="1"/>
            <a:r>
              <a:rPr lang="en-US" dirty="0" smtClean="0">
                <a:latin typeface="Arial"/>
                <a:cs typeface="Arial"/>
              </a:rPr>
              <a:t>Increase in: </a:t>
            </a:r>
          </a:p>
          <a:p>
            <a:pPr lvl="2"/>
            <a:r>
              <a:rPr lang="en-US" dirty="0" smtClean="0">
                <a:latin typeface="Arial"/>
                <a:cs typeface="Arial"/>
              </a:rPr>
              <a:t>Staff eating the same food as the children</a:t>
            </a:r>
          </a:p>
          <a:p>
            <a:pPr lvl="1"/>
            <a:r>
              <a:rPr lang="en-US" dirty="0" smtClean="0">
                <a:latin typeface="Arial"/>
                <a:cs typeface="Arial"/>
              </a:rPr>
              <a:t>Decrease in: </a:t>
            </a:r>
            <a:endParaRPr lang="en-US" dirty="0">
              <a:latin typeface="Arial"/>
              <a:cs typeface="Arial"/>
            </a:endParaRPr>
          </a:p>
          <a:p>
            <a:pPr lvl="2"/>
            <a:r>
              <a:rPr lang="en-US" dirty="0" smtClean="0">
                <a:latin typeface="Arial"/>
                <a:cs typeface="Arial"/>
              </a:rPr>
              <a:t>Menu options with added fats</a:t>
            </a:r>
          </a:p>
          <a:p>
            <a:pPr lvl="2"/>
            <a:r>
              <a:rPr lang="en-US" dirty="0" smtClean="0">
                <a:latin typeface="Arial"/>
                <a:cs typeface="Arial"/>
              </a:rPr>
              <a:t>Unhealthy celebratory foods</a:t>
            </a:r>
          </a:p>
        </p:txBody>
      </p:sp>
      <p:sp>
        <p:nvSpPr>
          <p:cNvPr id="5" name="Text Placeholder 4"/>
          <p:cNvSpPr>
            <a:spLocks noGrp="1"/>
          </p:cNvSpPr>
          <p:nvPr>
            <p:ph type="body" idx="1"/>
          </p:nvPr>
        </p:nvSpPr>
        <p:spPr>
          <a:xfrm>
            <a:off x="497541" y="1752600"/>
            <a:ext cx="3657600" cy="640977"/>
          </a:xfrm>
        </p:spPr>
        <p:txBody>
          <a:bodyPr anchor="ctr" anchorCtr="1"/>
          <a:lstStyle/>
          <a:p>
            <a:r>
              <a:rPr lang="en-US" dirty="0">
                <a:latin typeface="Arial"/>
                <a:cs typeface="Arial"/>
              </a:rPr>
              <a:t>SHAPES and NAPSACC (PA) </a:t>
            </a:r>
            <a:r>
              <a:rPr lang="en-US" dirty="0" smtClean="0">
                <a:latin typeface="Arial"/>
                <a:cs typeface="Arial"/>
              </a:rPr>
              <a:t>Scores</a:t>
            </a:r>
            <a:endParaRPr lang="en-US" dirty="0">
              <a:latin typeface="Arial"/>
              <a:cs typeface="Arial"/>
            </a:endParaRPr>
          </a:p>
        </p:txBody>
      </p:sp>
      <p:sp>
        <p:nvSpPr>
          <p:cNvPr id="6" name="Text Placeholder 5"/>
          <p:cNvSpPr>
            <a:spLocks noGrp="1"/>
          </p:cNvSpPr>
          <p:nvPr>
            <p:ph type="body" sz="quarter" idx="3"/>
          </p:nvPr>
        </p:nvSpPr>
        <p:spPr>
          <a:xfrm>
            <a:off x="4399878" y="1752599"/>
            <a:ext cx="3657600" cy="640977"/>
          </a:xfrm>
        </p:spPr>
        <p:txBody>
          <a:bodyPr/>
          <a:lstStyle/>
          <a:p>
            <a:r>
              <a:rPr lang="en-US" dirty="0" smtClean="0">
                <a:latin typeface="Arial"/>
                <a:cs typeface="Arial"/>
              </a:rPr>
              <a:t>NAPSACC (NUTRITION) scores</a:t>
            </a:r>
            <a:endParaRPr lang="en-US" dirty="0">
              <a:latin typeface="Arial"/>
              <a:cs typeface="Arial"/>
            </a:endParaRPr>
          </a:p>
        </p:txBody>
      </p:sp>
    </p:spTree>
    <p:extLst>
      <p:ext uri="{BB962C8B-B14F-4D97-AF65-F5344CB8AC3E}">
        <p14:creationId xmlns:p14="http://schemas.microsoft.com/office/powerpoint/2010/main" val="395228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 Child diet behavior</a:t>
            </a:r>
            <a:endParaRPr lang="en-US" dirty="0">
              <a:latin typeface="Arial"/>
              <a:cs typeface="Arial"/>
            </a:endParaRPr>
          </a:p>
        </p:txBody>
      </p:sp>
      <p:pic>
        <p:nvPicPr>
          <p:cNvPr id="19" name="Picture 18"/>
          <p:cNvPicPr>
            <a:picLocks/>
          </p:cNvPicPr>
          <p:nvPr/>
        </p:nvPicPr>
        <p:blipFill>
          <a:blip r:embed="rId3"/>
          <a:stretch>
            <a:fillRect/>
          </a:stretch>
        </p:blipFill>
        <p:spPr>
          <a:xfrm>
            <a:off x="1828800" y="1143000"/>
            <a:ext cx="5486400" cy="4572000"/>
          </a:xfrm>
          <a:prstGeom prst="rect">
            <a:avLst/>
          </a:prstGeom>
          <a:solidFill>
            <a:schemeClr val="bg1"/>
          </a:solidFill>
        </p:spPr>
      </p:pic>
    </p:spTree>
    <p:extLst>
      <p:ext uri="{BB962C8B-B14F-4D97-AF65-F5344CB8AC3E}">
        <p14:creationId xmlns:p14="http://schemas.microsoft.com/office/powerpoint/2010/main" val="2635223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1509</TotalTime>
  <Words>3071</Words>
  <Application>Microsoft Macintosh PowerPoint</Application>
  <PresentationFormat>On-screen Show (4:3)</PresentationFormat>
  <Paragraphs>317</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Advantage</vt:lpstr>
      <vt:lpstr>PowerPoint Presentation</vt:lpstr>
      <vt:lpstr>Introduction</vt:lpstr>
      <vt:lpstr>Introduction</vt:lpstr>
      <vt:lpstr>Purpose </vt:lpstr>
      <vt:lpstr>Study Design </vt:lpstr>
      <vt:lpstr>Data Analyses</vt:lpstr>
      <vt:lpstr>Results: Child Participants</vt:lpstr>
      <vt:lpstr>Results: School environment and teacher modeling </vt:lpstr>
      <vt:lpstr>Results: Child diet behavior</vt:lpstr>
      <vt:lpstr>Results: Child diet behavior</vt:lpstr>
      <vt:lpstr>Results: Child diet behavior</vt:lpstr>
      <vt:lpstr>Results: Child diet behavior</vt:lpstr>
      <vt:lpstr>Results: Child diet behavior</vt:lpstr>
      <vt:lpstr>Results: Child physical activity behavior</vt:lpstr>
      <vt:lpstr>Results: Child physical activity behavior</vt:lpstr>
      <vt:lpstr>Results: Child BMI</vt:lpstr>
      <vt:lpstr>Limitations</vt:lpstr>
      <vt:lpstr>Discussion</vt:lpstr>
      <vt:lpstr>Questions?</vt:lpstr>
    </vt:vector>
  </TitlesOfParts>
  <Company>Arnold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Tiara N. Rosemond</dc:creator>
  <cp:lastModifiedBy>Allison Lenkerd</cp:lastModifiedBy>
  <cp:revision>115</cp:revision>
  <cp:lastPrinted>2011-11-30T21:05:55Z</cp:lastPrinted>
  <dcterms:created xsi:type="dcterms:W3CDTF">2011-04-20T11:08:45Z</dcterms:created>
  <dcterms:modified xsi:type="dcterms:W3CDTF">2014-03-19T13:36:15Z</dcterms:modified>
</cp:coreProperties>
</file>