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8"/>
  </p:notesMasterIdLst>
  <p:sldIdLst>
    <p:sldId id="256" r:id="rId2"/>
    <p:sldId id="257" r:id="rId3"/>
    <p:sldId id="258" r:id="rId4"/>
    <p:sldId id="259" r:id="rId5"/>
    <p:sldId id="261" r:id="rId6"/>
    <p:sldId id="260"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71D75D-5D6C-4D34-97E4-CAFA6376A580}" type="datetimeFigureOut">
              <a:rPr lang="en-US" smtClean="0"/>
              <a:t>3/18/2014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945B12-E730-41F0-9448-FAAC2FF9436D}" type="slidenum">
              <a:rPr lang="en-US" smtClean="0"/>
              <a:t>‹#›</a:t>
            </a:fld>
            <a:endParaRPr lang="en-US"/>
          </a:p>
        </p:txBody>
      </p:sp>
    </p:spTree>
    <p:extLst>
      <p:ext uri="{BB962C8B-B14F-4D97-AF65-F5344CB8AC3E}">
        <p14:creationId xmlns:p14="http://schemas.microsoft.com/office/powerpoint/2010/main" val="927265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Incentive</a:t>
            </a:r>
            <a:r>
              <a:rPr lang="en-US" baseline="0" dirty="0" smtClean="0"/>
              <a:t> program which provides bonus or matching funds for SNAP usage at markets can be a great way to entice new customers to markets and increase the sales for farmers. These programs demonstrated results of: increased consumption of F&amp;V, increased sells for farmers, farmer expanding, and increased redemption of SNAP at Farmer’s Markets.  </a:t>
            </a:r>
            <a:endParaRPr lang="en-US" dirty="0"/>
          </a:p>
        </p:txBody>
      </p:sp>
      <p:sp>
        <p:nvSpPr>
          <p:cNvPr id="4" name="Slide Number Placeholder 3"/>
          <p:cNvSpPr>
            <a:spLocks noGrp="1"/>
          </p:cNvSpPr>
          <p:nvPr>
            <p:ph type="sldNum" sz="quarter" idx="10"/>
          </p:nvPr>
        </p:nvSpPr>
        <p:spPr/>
        <p:txBody>
          <a:bodyPr/>
          <a:lstStyle/>
          <a:p>
            <a:fld id="{1C945B12-E730-41F0-9448-FAAC2FF9436D}" type="slidenum">
              <a:rPr lang="en-US" smtClean="0"/>
              <a:t>2</a:t>
            </a:fld>
            <a:endParaRPr lang="en-US"/>
          </a:p>
        </p:txBody>
      </p:sp>
    </p:spTree>
    <p:extLst>
      <p:ext uri="{BB962C8B-B14F-4D97-AF65-F5344CB8AC3E}">
        <p14:creationId xmlns:p14="http://schemas.microsoft.com/office/powerpoint/2010/main" val="4085720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Orangeburg</a:t>
            </a:r>
            <a:r>
              <a:rPr lang="en-US" baseline="0" dirty="0" smtClean="0"/>
              <a:t> was the inspiration for the state-wide program which matched a $5 match for the first $5 spent in food assistance dollars. Four times more SNAP dollars came to the farmers market.  </a:t>
            </a:r>
            <a:endParaRPr lang="en-US" dirty="0"/>
          </a:p>
        </p:txBody>
      </p:sp>
      <p:sp>
        <p:nvSpPr>
          <p:cNvPr id="4" name="Slide Number Placeholder 3"/>
          <p:cNvSpPr>
            <a:spLocks noGrp="1"/>
          </p:cNvSpPr>
          <p:nvPr>
            <p:ph type="sldNum" sz="quarter" idx="10"/>
          </p:nvPr>
        </p:nvSpPr>
        <p:spPr/>
        <p:txBody>
          <a:bodyPr/>
          <a:lstStyle/>
          <a:p>
            <a:fld id="{1C945B12-E730-41F0-9448-FAAC2FF9436D}" type="slidenum">
              <a:rPr lang="en-US" smtClean="0"/>
              <a:t>3</a:t>
            </a:fld>
            <a:endParaRPr lang="en-US"/>
          </a:p>
        </p:txBody>
      </p:sp>
    </p:spTree>
    <p:extLst>
      <p:ext uri="{BB962C8B-B14F-4D97-AF65-F5344CB8AC3E}">
        <p14:creationId xmlns:p14="http://schemas.microsoft.com/office/powerpoint/2010/main" val="2877826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$1.892</a:t>
            </a:r>
            <a:r>
              <a:rPr lang="en-US" baseline="0" dirty="0" smtClean="0"/>
              <a:t> million bonus money SC DSS received for managing the SNAP program effectively and </a:t>
            </a:r>
            <a:r>
              <a:rPr lang="en-US" baseline="0" dirty="0" err="1" smtClean="0"/>
              <a:t>efficently</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1C945B12-E730-41F0-9448-FAAC2FF9436D}" type="slidenum">
              <a:rPr lang="en-US" smtClean="0"/>
              <a:t>4</a:t>
            </a:fld>
            <a:endParaRPr lang="en-US"/>
          </a:p>
        </p:txBody>
      </p:sp>
    </p:spTree>
    <p:extLst>
      <p:ext uri="{BB962C8B-B14F-4D97-AF65-F5344CB8AC3E}">
        <p14:creationId xmlns:p14="http://schemas.microsoft.com/office/powerpoint/2010/main" val="170374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6A31BB1F-B894-401E-A7BA-F804C6674F23}" type="datetimeFigureOut">
              <a:rPr lang="en-US" smtClean="0"/>
              <a:t>3/18/2014</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3D705746-3522-4C0E-AFAF-83A18819F188}"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31BB1F-B894-401E-A7BA-F804C6674F23}" type="datetimeFigureOut">
              <a:rPr lang="en-US" smtClean="0"/>
              <a:t>3/18/2014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705746-3522-4C0E-AFAF-83A18819F18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31BB1F-B894-401E-A7BA-F804C6674F23}" type="datetimeFigureOut">
              <a:rPr lang="en-US" smtClean="0"/>
              <a:t>3/18/2014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705746-3522-4C0E-AFAF-83A18819F18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A31BB1F-B894-401E-A7BA-F804C6674F23}" type="datetimeFigureOut">
              <a:rPr lang="en-US" smtClean="0"/>
              <a:t>3/18/2014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705746-3522-4C0E-AFAF-83A18819F18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31BB1F-B894-401E-A7BA-F804C6674F23}" type="datetimeFigureOut">
              <a:rPr lang="en-US" smtClean="0"/>
              <a:t>3/18/2014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705746-3522-4C0E-AFAF-83A18819F18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6A31BB1F-B894-401E-A7BA-F804C6674F23}" type="datetimeFigureOut">
              <a:rPr lang="en-US" smtClean="0"/>
              <a:t>3/18/2014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705746-3522-4C0E-AFAF-83A18819F188}"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A31BB1F-B894-401E-A7BA-F804C6674F23}" type="datetimeFigureOut">
              <a:rPr lang="en-US" smtClean="0"/>
              <a:t>3/18/2014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705746-3522-4C0E-AFAF-83A18819F18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A31BB1F-B894-401E-A7BA-F804C6674F23}" type="datetimeFigureOut">
              <a:rPr lang="en-US" smtClean="0"/>
              <a:t>3/18/2014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705746-3522-4C0E-AFAF-83A18819F18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31BB1F-B894-401E-A7BA-F804C6674F23}" type="datetimeFigureOut">
              <a:rPr lang="en-US" smtClean="0"/>
              <a:t>3/18/2014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705746-3522-4C0E-AFAF-83A18819F18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6A31BB1F-B894-401E-A7BA-F804C6674F23}" type="datetimeFigureOut">
              <a:rPr lang="en-US" smtClean="0"/>
              <a:t>3/18/2014</a:t>
            </a:fld>
            <a:endParaRPr lang="en-US"/>
          </a:p>
        </p:txBody>
      </p:sp>
      <p:sp>
        <p:nvSpPr>
          <p:cNvPr id="7" name="Slide Number Placeholder 6"/>
          <p:cNvSpPr>
            <a:spLocks noGrp="1"/>
          </p:cNvSpPr>
          <p:nvPr>
            <p:ph type="sldNum" sz="quarter" idx="12"/>
          </p:nvPr>
        </p:nvSpPr>
        <p:spPr/>
        <p:txBody>
          <a:bodyPr/>
          <a:lstStyle/>
          <a:p>
            <a:fld id="{3D705746-3522-4C0E-AFAF-83A18819F188}"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31BB1F-B894-401E-A7BA-F804C6674F23}" type="datetimeFigureOut">
              <a:rPr lang="en-US" smtClean="0"/>
              <a:t>3/18/2014</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3D705746-3522-4C0E-AFAF-83A18819F18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6A31BB1F-B894-401E-A7BA-F804C6674F23}" type="datetimeFigureOut">
              <a:rPr lang="en-US" smtClean="0"/>
              <a:t>3/18/2014</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3D705746-3522-4C0E-AFAF-83A18819F18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a:r>
            <a:br>
              <a:rPr lang="en-US" dirty="0" smtClean="0"/>
            </a:br>
            <a:endParaRPr lang="en-US" dirty="0"/>
          </a:p>
        </p:txBody>
      </p:sp>
      <p:sp>
        <p:nvSpPr>
          <p:cNvPr id="3" name="Subtitle 2"/>
          <p:cNvSpPr>
            <a:spLocks noGrp="1"/>
          </p:cNvSpPr>
          <p:nvPr>
            <p:ph type="subTitle" idx="1"/>
          </p:nvPr>
        </p:nvSpPr>
        <p:spPr>
          <a:xfrm>
            <a:off x="4733365" y="2667000"/>
            <a:ext cx="3309803" cy="3014709"/>
          </a:xfrm>
        </p:spPr>
        <p:txBody>
          <a:bodyPr>
            <a:normAutofit/>
          </a:bodyPr>
          <a:lstStyle/>
          <a:p>
            <a:pPr algn="ctr"/>
            <a:r>
              <a:rPr lang="en-US" sz="2000" dirty="0" smtClean="0"/>
              <a:t>Community Organizing for </a:t>
            </a:r>
          </a:p>
          <a:p>
            <a:pPr algn="ctr"/>
            <a:r>
              <a:rPr lang="en-US" sz="2000" dirty="0" smtClean="0"/>
              <a:t>Implementing Healthy Food Incentives</a:t>
            </a:r>
            <a:endParaRPr lang="en-US" sz="2000" dirty="0"/>
          </a:p>
        </p:txBody>
      </p:sp>
      <p:pic>
        <p:nvPicPr>
          <p:cNvPr id="1026" name="Picture 2" descr="C:\Users\Coleman\Dropbox\Brandie\Newsletter\7-24-13\farmers-market-sna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685800"/>
            <a:ext cx="3371850"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458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
            <a:ext cx="7024744" cy="1143000"/>
          </a:xfrm>
        </p:spPr>
        <p:txBody>
          <a:bodyPr>
            <a:normAutofit/>
          </a:bodyPr>
          <a:lstStyle/>
          <a:p>
            <a:r>
              <a:rPr lang="en-US" dirty="0" smtClean="0"/>
              <a:t> Healthy Food Incentive </a:t>
            </a:r>
            <a:endParaRPr lang="en-US" dirty="0"/>
          </a:p>
        </p:txBody>
      </p:sp>
      <p:sp>
        <p:nvSpPr>
          <p:cNvPr id="3" name="Content Placeholder 2"/>
          <p:cNvSpPr>
            <a:spLocks noGrp="1"/>
          </p:cNvSpPr>
          <p:nvPr>
            <p:ph idx="1"/>
          </p:nvPr>
        </p:nvSpPr>
        <p:spPr>
          <a:xfrm>
            <a:off x="914400" y="1905000"/>
            <a:ext cx="6777317" cy="3508977"/>
          </a:xfrm>
        </p:spPr>
        <p:txBody>
          <a:bodyPr/>
          <a:lstStyle/>
          <a:p>
            <a:r>
              <a:rPr lang="en-US" dirty="0" smtClean="0"/>
              <a:t>Overview</a:t>
            </a:r>
          </a:p>
          <a:p>
            <a:r>
              <a:rPr lang="en-US" dirty="0" smtClean="0"/>
              <a:t>Benefits </a:t>
            </a:r>
          </a:p>
          <a:p>
            <a:pPr marL="68580" indent="0">
              <a:buNone/>
            </a:pPr>
            <a:r>
              <a:rPr lang="en-US" dirty="0" smtClean="0"/>
              <a:t>-Increased consumption, access, and affordability of fruits and vegetables among underserved customers.</a:t>
            </a:r>
          </a:p>
          <a:p>
            <a:pPr marL="68580" indent="0">
              <a:buNone/>
            </a:pPr>
            <a:r>
              <a:rPr lang="en-US" dirty="0" smtClean="0"/>
              <a:t>- Improved the local economy and increase sells for local farmers.  </a:t>
            </a:r>
          </a:p>
          <a:p>
            <a:pPr marL="68580" indent="0">
              <a:buNone/>
            </a:pPr>
            <a:endParaRPr lang="en-US" dirty="0"/>
          </a:p>
        </p:txBody>
      </p:sp>
    </p:spTree>
    <p:extLst>
      <p:ext uri="{BB962C8B-B14F-4D97-AF65-F5344CB8AC3E}">
        <p14:creationId xmlns:p14="http://schemas.microsoft.com/office/powerpoint/2010/main" val="834291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7024744" cy="1143000"/>
          </a:xfrm>
        </p:spPr>
        <p:txBody>
          <a:bodyPr/>
          <a:lstStyle/>
          <a:p>
            <a:r>
              <a:rPr lang="en-US" dirty="0" smtClean="0"/>
              <a:t>Incentive Success in SC </a:t>
            </a:r>
            <a:endParaRPr lang="en-US" dirty="0"/>
          </a:p>
        </p:txBody>
      </p:sp>
      <p:sp>
        <p:nvSpPr>
          <p:cNvPr id="3" name="Content Placeholder 2"/>
          <p:cNvSpPr>
            <a:spLocks noGrp="1"/>
          </p:cNvSpPr>
          <p:nvPr>
            <p:ph idx="1"/>
          </p:nvPr>
        </p:nvSpPr>
        <p:spPr>
          <a:xfrm>
            <a:off x="990600" y="2057400"/>
            <a:ext cx="6777317" cy="3508977"/>
          </a:xfrm>
        </p:spPr>
        <p:txBody>
          <a:bodyPr/>
          <a:lstStyle/>
          <a:p>
            <a:r>
              <a:rPr lang="en-US" dirty="0" smtClean="0"/>
              <a:t>Right Choice, Fresh Start Orangeburg </a:t>
            </a:r>
          </a:p>
          <a:p>
            <a:r>
              <a:rPr lang="en-US" dirty="0" smtClean="0"/>
              <a:t>Hub City Farmer’s Market, Spartanburg  </a:t>
            </a:r>
          </a:p>
          <a:p>
            <a:r>
              <a:rPr lang="en-US" dirty="0" smtClean="0"/>
              <a:t>Colleton County Farmer’s Market, Walterboro  </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4269448"/>
            <a:ext cx="4343400" cy="1977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2140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09600"/>
            <a:ext cx="7024744" cy="1143000"/>
          </a:xfrm>
        </p:spPr>
        <p:txBody>
          <a:bodyPr/>
          <a:lstStyle/>
          <a:p>
            <a:r>
              <a:rPr lang="en-US" dirty="0" smtClean="0"/>
              <a:t>Proviso </a:t>
            </a:r>
            <a:endParaRPr lang="en-US" dirty="0"/>
          </a:p>
        </p:txBody>
      </p:sp>
      <p:sp>
        <p:nvSpPr>
          <p:cNvPr id="3" name="Content Placeholder 2"/>
          <p:cNvSpPr>
            <a:spLocks noGrp="1"/>
          </p:cNvSpPr>
          <p:nvPr>
            <p:ph idx="1"/>
          </p:nvPr>
        </p:nvSpPr>
        <p:spPr>
          <a:xfrm>
            <a:off x="1043492" y="1905000"/>
            <a:ext cx="6777317" cy="3927629"/>
          </a:xfrm>
        </p:spPr>
        <p:txBody>
          <a:bodyPr>
            <a:normAutofit fontScale="85000" lnSpcReduction="20000"/>
          </a:bodyPr>
          <a:lstStyle/>
          <a:p>
            <a:r>
              <a:rPr lang="en-US" i="1" dirty="0"/>
              <a:t>38.26. (DSS: SNAP Coupons)  The Department of Social Services shall establish a program to provide coupons that will allow Supplemental Nutrition Assistance Program (SNAP) recipients to obtain additional fresh fruits and vegetables when purchasing fresh produce at grocery stores or farmers markets with SNAP benefits through their EBT cards.  Each coupon shall allow the beneficiary to double the amount of produce purchased, up to five dollars.  The agency shall utilize all funds received in the prior and current fiscal years from the U.S. Department of Agriculture as a bonus for reducing the error rate in processing SNAP applications to fund the program.</a:t>
            </a:r>
            <a:endParaRPr lang="en-US" dirty="0"/>
          </a:p>
          <a:p>
            <a:endParaRPr lang="en-US" dirty="0"/>
          </a:p>
        </p:txBody>
      </p:sp>
    </p:spTree>
    <p:extLst>
      <p:ext uri="{BB962C8B-B14F-4D97-AF65-F5344CB8AC3E}">
        <p14:creationId xmlns:p14="http://schemas.microsoft.com/office/powerpoint/2010/main" val="1180433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381000"/>
            <a:ext cx="7024744" cy="1143000"/>
          </a:xfrm>
        </p:spPr>
        <p:txBody>
          <a:bodyPr/>
          <a:lstStyle/>
          <a:p>
            <a:r>
              <a:rPr lang="en-US" dirty="0" smtClean="0"/>
              <a:t>Recommendations </a:t>
            </a:r>
            <a:endParaRPr lang="en-US" dirty="0"/>
          </a:p>
        </p:txBody>
      </p:sp>
      <p:sp>
        <p:nvSpPr>
          <p:cNvPr id="3" name="Content Placeholder 2"/>
          <p:cNvSpPr>
            <a:spLocks noGrp="1"/>
          </p:cNvSpPr>
          <p:nvPr>
            <p:ph idx="1"/>
          </p:nvPr>
        </p:nvSpPr>
        <p:spPr>
          <a:xfrm>
            <a:off x="990600" y="1524000"/>
            <a:ext cx="7162800" cy="4343400"/>
          </a:xfrm>
        </p:spPr>
        <p:txBody>
          <a:bodyPr>
            <a:normAutofit fontScale="92500" lnSpcReduction="10000"/>
          </a:bodyPr>
          <a:lstStyle/>
          <a:p>
            <a:r>
              <a:rPr lang="en-US" dirty="0" smtClean="0"/>
              <a:t>Implement at farmers’ markets, mobile markets, and farm/farm stands. </a:t>
            </a:r>
          </a:p>
          <a:p>
            <a:r>
              <a:rPr lang="en-US" dirty="0" smtClean="0"/>
              <a:t>Have the incentive coupons at the participating farmers’ markets.</a:t>
            </a:r>
          </a:p>
          <a:p>
            <a:r>
              <a:rPr lang="en-US" dirty="0" smtClean="0"/>
              <a:t>Use a system similar to the Senior Farmers’ Market </a:t>
            </a:r>
            <a:r>
              <a:rPr lang="en-US" dirty="0"/>
              <a:t>V</a:t>
            </a:r>
            <a:r>
              <a:rPr lang="en-US" dirty="0" smtClean="0"/>
              <a:t>ouchers. </a:t>
            </a:r>
          </a:p>
          <a:p>
            <a:r>
              <a:rPr lang="en-US" dirty="0" smtClean="0"/>
              <a:t>Allow roll over of unused funds to continue and expand the program. </a:t>
            </a:r>
          </a:p>
          <a:p>
            <a:r>
              <a:rPr lang="en-US" dirty="0" smtClean="0"/>
              <a:t>Identify farmers’ market to participate. </a:t>
            </a:r>
          </a:p>
          <a:p>
            <a:r>
              <a:rPr lang="en-US" dirty="0" smtClean="0"/>
              <a:t>Provide outreach to farmers and farmer’s markets on accepting SNAP and to SNAP recipients on participating markets. </a:t>
            </a:r>
          </a:p>
          <a:p>
            <a:endParaRPr lang="en-US" dirty="0" smtClean="0"/>
          </a:p>
          <a:p>
            <a:endParaRPr lang="en-US" dirty="0" smtClean="0"/>
          </a:p>
          <a:p>
            <a:endParaRPr lang="en-US" dirty="0"/>
          </a:p>
        </p:txBody>
      </p:sp>
    </p:spTree>
    <p:extLst>
      <p:ext uri="{BB962C8B-B14F-4D97-AF65-F5344CB8AC3E}">
        <p14:creationId xmlns:p14="http://schemas.microsoft.com/office/powerpoint/2010/main" val="4156123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609600"/>
            <a:ext cx="7024744" cy="1143000"/>
          </a:xfrm>
        </p:spPr>
        <p:txBody>
          <a:bodyPr/>
          <a:lstStyle/>
          <a:p>
            <a:r>
              <a:rPr lang="en-US" dirty="0" smtClean="0"/>
              <a:t>Soliciting Input </a:t>
            </a:r>
            <a:endParaRPr lang="en-US" dirty="0"/>
          </a:p>
        </p:txBody>
      </p:sp>
      <p:sp>
        <p:nvSpPr>
          <p:cNvPr id="3" name="Content Placeholder 2"/>
          <p:cNvSpPr>
            <a:spLocks noGrp="1"/>
          </p:cNvSpPr>
          <p:nvPr>
            <p:ph idx="1"/>
          </p:nvPr>
        </p:nvSpPr>
        <p:spPr>
          <a:xfrm>
            <a:off x="1043492" y="1752600"/>
            <a:ext cx="6777317" cy="4080029"/>
          </a:xfrm>
        </p:spPr>
        <p:txBody>
          <a:bodyPr/>
          <a:lstStyle/>
          <a:p>
            <a:r>
              <a:rPr lang="en-US" dirty="0" smtClean="0"/>
              <a:t>Met with DSS</a:t>
            </a:r>
          </a:p>
          <a:p>
            <a:r>
              <a:rPr lang="en-US" dirty="0" smtClean="0"/>
              <a:t>Developed Recommendations</a:t>
            </a:r>
          </a:p>
          <a:p>
            <a:r>
              <a:rPr lang="en-US" dirty="0" smtClean="0"/>
              <a:t>Stakeholders signed on in support </a:t>
            </a:r>
          </a:p>
          <a:p>
            <a:r>
              <a:rPr lang="en-US" dirty="0" smtClean="0"/>
              <a:t>Stakeholder meeting </a:t>
            </a:r>
          </a:p>
          <a:p>
            <a:r>
              <a:rPr lang="en-US" dirty="0" smtClean="0"/>
              <a:t>Next Steps </a:t>
            </a:r>
            <a:endParaRPr lang="en-US" dirty="0"/>
          </a:p>
        </p:txBody>
      </p:sp>
      <p:pic>
        <p:nvPicPr>
          <p:cNvPr id="2050" name="Picture 2" descr="C:\Users\Coleman\Dropbox\Committees\Communications and Marketing\iStock Photos\FarmersMarket_670x2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4945" y="4343400"/>
            <a:ext cx="4943475" cy="1844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702956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244</TotalTime>
  <Words>278</Words>
  <Application>Microsoft Office PowerPoint</Application>
  <PresentationFormat>On-screen Show (4:3)</PresentationFormat>
  <Paragraphs>34</Paragraphs>
  <Slides>6</Slides>
  <Notes>3</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Austin</vt:lpstr>
      <vt:lpstr> </vt:lpstr>
      <vt:lpstr> Healthy Food Incentive </vt:lpstr>
      <vt:lpstr>Incentive Success in SC </vt:lpstr>
      <vt:lpstr>Proviso </vt:lpstr>
      <vt:lpstr>Recommendations </vt:lpstr>
      <vt:lpstr>Soliciting Input </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Coleman</dc:creator>
  <cp:lastModifiedBy>Coleman</cp:lastModifiedBy>
  <cp:revision>15</cp:revision>
  <dcterms:created xsi:type="dcterms:W3CDTF">2014-03-17T19:07:30Z</dcterms:created>
  <dcterms:modified xsi:type="dcterms:W3CDTF">2014-03-18T16:56:02Z</dcterms:modified>
</cp:coreProperties>
</file>