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BB519-2BA1-4795-9B57-06093A95867E}"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91476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BB519-2BA1-4795-9B57-06093A95867E}"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360998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BB519-2BA1-4795-9B57-06093A95867E}"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180813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BB519-2BA1-4795-9B57-06093A95867E}"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21558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BB519-2BA1-4795-9B57-06093A95867E}"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283809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BB519-2BA1-4795-9B57-06093A95867E}"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289107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BB519-2BA1-4795-9B57-06093A95867E}"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411003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BB519-2BA1-4795-9B57-06093A95867E}"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2872107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BB519-2BA1-4795-9B57-06093A95867E}"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259580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BB519-2BA1-4795-9B57-06093A95867E}"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3423232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BB519-2BA1-4795-9B57-06093A95867E}"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D7FE6-50C5-4577-B526-1F2539B4D9EB}" type="slidenum">
              <a:rPr lang="en-US" smtClean="0"/>
              <a:t>‹#›</a:t>
            </a:fld>
            <a:endParaRPr lang="en-US"/>
          </a:p>
        </p:txBody>
      </p:sp>
    </p:spTree>
    <p:extLst>
      <p:ext uri="{BB962C8B-B14F-4D97-AF65-F5344CB8AC3E}">
        <p14:creationId xmlns:p14="http://schemas.microsoft.com/office/powerpoint/2010/main" val="63368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t="-50000" b="-5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BB519-2BA1-4795-9B57-06093A95867E}"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D7FE6-50C5-4577-B526-1F2539B4D9EB}" type="slidenum">
              <a:rPr lang="en-US" smtClean="0"/>
              <a:t>‹#›</a:t>
            </a:fld>
            <a:endParaRPr lang="en-US"/>
          </a:p>
        </p:txBody>
      </p:sp>
    </p:spTree>
    <p:extLst>
      <p:ext uri="{BB962C8B-B14F-4D97-AF65-F5344CB8AC3E}">
        <p14:creationId xmlns:p14="http://schemas.microsoft.com/office/powerpoint/2010/main" val="2251998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073" y="1143000"/>
            <a:ext cx="7772400" cy="1470025"/>
          </a:xfrm>
        </p:spPr>
        <p:txBody>
          <a:bodyPr/>
          <a:lstStyle/>
          <a:p>
            <a:r>
              <a:rPr lang="en-US" b="1" i="1" dirty="0"/>
              <a:t>Climate Change Impacts on Agriculture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460268"/>
            <a:ext cx="1295400" cy="1841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81200" y="4114800"/>
            <a:ext cx="4572000" cy="1200329"/>
          </a:xfrm>
          <a:prstGeom prst="rect">
            <a:avLst/>
          </a:prstGeom>
        </p:spPr>
        <p:txBody>
          <a:bodyPr>
            <a:spAutoFit/>
          </a:bodyPr>
          <a:lstStyle/>
          <a:p>
            <a:pPr algn="ctr"/>
            <a:r>
              <a:rPr lang="en-US" dirty="0" smtClean="0">
                <a:solidFill>
                  <a:schemeClr val="accent3">
                    <a:lumMod val="50000"/>
                  </a:schemeClr>
                </a:solidFill>
                <a:latin typeface="Biondi" panose="02000505030000020004" pitchFamily="2" charset="0"/>
              </a:rPr>
              <a:t>Healthy Eating in Context: </a:t>
            </a:r>
          </a:p>
          <a:p>
            <a:pPr algn="ctr"/>
            <a:r>
              <a:rPr lang="en-US" dirty="0" smtClean="0">
                <a:solidFill>
                  <a:schemeClr val="accent3">
                    <a:lumMod val="50000"/>
                  </a:schemeClr>
                </a:solidFill>
                <a:latin typeface="Biondi" panose="02000505030000020004" pitchFamily="2" charset="0"/>
              </a:rPr>
              <a:t>Communicating for Change</a:t>
            </a:r>
          </a:p>
          <a:p>
            <a:pPr algn="ctr"/>
            <a:r>
              <a:rPr lang="en-US" dirty="0" smtClean="0">
                <a:solidFill>
                  <a:schemeClr val="accent3">
                    <a:lumMod val="50000"/>
                  </a:schemeClr>
                </a:solidFill>
                <a:latin typeface="Biondi" panose="02000505030000020004" pitchFamily="2" charset="0"/>
              </a:rPr>
              <a:t>&amp; Sustainability </a:t>
            </a:r>
          </a:p>
          <a:p>
            <a:pPr algn="ctr"/>
            <a:r>
              <a:rPr lang="en-US" dirty="0" smtClean="0">
                <a:solidFill>
                  <a:schemeClr val="accent3">
                    <a:lumMod val="50000"/>
                  </a:schemeClr>
                </a:solidFill>
                <a:latin typeface="Biondi" panose="02000505030000020004" pitchFamily="2" charset="0"/>
              </a:rPr>
              <a:t> </a:t>
            </a:r>
            <a:r>
              <a:rPr lang="en-US" sz="1400" dirty="0" smtClean="0">
                <a:solidFill>
                  <a:schemeClr val="accent3">
                    <a:lumMod val="50000"/>
                  </a:schemeClr>
                </a:solidFill>
                <a:latin typeface="Biondi" panose="02000505030000020004" pitchFamily="2" charset="0"/>
              </a:rPr>
              <a:t>3/21/14</a:t>
            </a:r>
            <a:endParaRPr lang="en-US" sz="1400" dirty="0">
              <a:solidFill>
                <a:schemeClr val="accent3">
                  <a:lumMod val="50000"/>
                </a:schemeClr>
              </a:solidFill>
              <a:latin typeface="Biondi" panose="02000505030000020004" pitchFamily="2" charset="0"/>
            </a:endParaRPr>
          </a:p>
        </p:txBody>
      </p:sp>
      <p:sp>
        <p:nvSpPr>
          <p:cNvPr id="5" name="TextBox 4"/>
          <p:cNvSpPr txBox="1"/>
          <p:nvPr/>
        </p:nvSpPr>
        <p:spPr>
          <a:xfrm>
            <a:off x="5396949" y="5638800"/>
            <a:ext cx="2716256" cy="646331"/>
          </a:xfrm>
          <a:prstGeom prst="rect">
            <a:avLst/>
          </a:prstGeom>
          <a:noFill/>
        </p:spPr>
        <p:txBody>
          <a:bodyPr wrap="none" rtlCol="0">
            <a:spAutoFit/>
          </a:bodyPr>
          <a:lstStyle/>
          <a:p>
            <a:r>
              <a:rPr lang="en-US" dirty="0" smtClean="0"/>
              <a:t>Gwendelyn Geidel, PhD, JD</a:t>
            </a:r>
          </a:p>
          <a:p>
            <a:r>
              <a:rPr lang="en-US" dirty="0" smtClean="0"/>
              <a:t>  </a:t>
            </a:r>
            <a:endParaRPr lang="en-US" dirty="0"/>
          </a:p>
        </p:txBody>
      </p:sp>
      <p:pic>
        <p:nvPicPr>
          <p:cNvPr id="8" name="Picture 3" descr="ESP  letterhea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640" y="6056531"/>
            <a:ext cx="162887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08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828836"/>
            <a:ext cx="4572000" cy="646331"/>
          </a:xfrm>
          <a:prstGeom prst="rect">
            <a:avLst/>
          </a:prstGeom>
        </p:spPr>
        <p:txBody>
          <a:bodyPr>
            <a:spAutoFit/>
          </a:bodyPr>
          <a:lstStyle/>
          <a:p>
            <a:endParaRPr lang="en-US" dirty="0"/>
          </a:p>
          <a:p>
            <a:r>
              <a:rPr lang="en-US" dirty="0"/>
              <a:t> </a:t>
            </a:r>
          </a:p>
        </p:txBody>
      </p:sp>
      <p:sp>
        <p:nvSpPr>
          <p:cNvPr id="5" name="Title 4"/>
          <p:cNvSpPr>
            <a:spLocks noGrp="1"/>
          </p:cNvSpPr>
          <p:nvPr>
            <p:ph type="title"/>
          </p:nvPr>
        </p:nvSpPr>
        <p:spPr/>
        <p:txBody>
          <a:bodyPr>
            <a:normAutofit fontScale="90000"/>
          </a:bodyPr>
          <a:lstStyle/>
          <a:p>
            <a:r>
              <a:rPr lang="en-US" dirty="0" smtClean="0"/>
              <a:t>Crop Susceptibility to Climate Change</a:t>
            </a:r>
            <a:endParaRPr lang="en-US" dirty="0"/>
          </a:p>
        </p:txBody>
      </p:sp>
      <p:sp>
        <p:nvSpPr>
          <p:cNvPr id="6" name="Content Placeholder 5"/>
          <p:cNvSpPr>
            <a:spLocks noGrp="1"/>
          </p:cNvSpPr>
          <p:nvPr>
            <p:ph idx="1"/>
          </p:nvPr>
        </p:nvSpPr>
        <p:spPr/>
        <p:txBody>
          <a:bodyPr>
            <a:normAutofit lnSpcReduction="10000"/>
          </a:bodyPr>
          <a:lstStyle/>
          <a:p>
            <a:pPr marL="514350" indent="-514350">
              <a:buAutoNum type="arabicParenR"/>
            </a:pPr>
            <a:r>
              <a:rPr lang="en-US" dirty="0" smtClean="0"/>
              <a:t>Abiotic effects</a:t>
            </a:r>
          </a:p>
          <a:p>
            <a:pPr marL="400050" lvl="1" indent="0">
              <a:buNone/>
            </a:pPr>
            <a:r>
              <a:rPr lang="en-US" dirty="0"/>
              <a:t> - Crop development and yield </a:t>
            </a:r>
            <a:r>
              <a:rPr lang="en-US" dirty="0" smtClean="0"/>
              <a:t>impacted by (</a:t>
            </a:r>
            <a:r>
              <a:rPr lang="en-US" dirty="0" err="1" smtClean="0"/>
              <a:t>exp</a:t>
            </a:r>
            <a:r>
              <a:rPr lang="en-US" dirty="0" smtClean="0"/>
              <a:t>):		temperature </a:t>
            </a:r>
            <a:r>
              <a:rPr lang="en-US" dirty="0"/>
              <a:t>changes</a:t>
            </a:r>
          </a:p>
          <a:p>
            <a:pPr marL="400050" lvl="1" indent="0">
              <a:buNone/>
            </a:pPr>
            <a:r>
              <a:rPr lang="en-US" dirty="0"/>
              <a:t>	</a:t>
            </a:r>
            <a:r>
              <a:rPr lang="en-US" dirty="0" smtClean="0"/>
              <a:t>	precipitation changes</a:t>
            </a:r>
            <a:endParaRPr lang="en-US" dirty="0"/>
          </a:p>
          <a:p>
            <a:pPr marL="514350" indent="-514350">
              <a:buAutoNum type="arabicParenR"/>
            </a:pPr>
            <a:r>
              <a:rPr lang="en-US" dirty="0" smtClean="0"/>
              <a:t>Biotic effects</a:t>
            </a:r>
          </a:p>
          <a:p>
            <a:pPr marL="400050" lvl="1" indent="0">
              <a:buNone/>
            </a:pPr>
            <a:r>
              <a:rPr lang="en-US" dirty="0"/>
              <a:t> </a:t>
            </a:r>
            <a:r>
              <a:rPr lang="en-US" dirty="0" smtClean="0"/>
              <a:t>- impact agricultural productivity (</a:t>
            </a:r>
            <a:r>
              <a:rPr lang="en-US" dirty="0" err="1" smtClean="0"/>
              <a:t>exp</a:t>
            </a:r>
            <a:r>
              <a:rPr lang="en-US" dirty="0" smtClean="0"/>
              <a:t>) :</a:t>
            </a:r>
          </a:p>
          <a:p>
            <a:pPr marL="400050" lvl="1" indent="0">
              <a:buNone/>
            </a:pPr>
            <a:r>
              <a:rPr lang="en-US" dirty="0"/>
              <a:t>	</a:t>
            </a:r>
            <a:r>
              <a:rPr lang="en-US" dirty="0" smtClean="0"/>
              <a:t>	pest pressures</a:t>
            </a:r>
          </a:p>
          <a:p>
            <a:pPr marL="400050" lvl="1" indent="0">
              <a:buNone/>
            </a:pPr>
            <a:r>
              <a:rPr lang="en-US" dirty="0"/>
              <a:t>	</a:t>
            </a:r>
            <a:r>
              <a:rPr lang="en-US" dirty="0" smtClean="0"/>
              <a:t>	availability of pollination services</a:t>
            </a:r>
          </a:p>
          <a:p>
            <a:pPr marL="400050" lvl="1" indent="0">
              <a:buNone/>
            </a:pPr>
            <a:r>
              <a:rPr lang="en-US" dirty="0"/>
              <a:t>	</a:t>
            </a:r>
            <a:r>
              <a:rPr lang="en-US" dirty="0" smtClean="0"/>
              <a:t>	</a:t>
            </a:r>
            <a:endParaRPr lang="en-US" dirty="0"/>
          </a:p>
        </p:txBody>
      </p:sp>
    </p:spTree>
    <p:extLst>
      <p:ext uri="{BB962C8B-B14F-4D97-AF65-F5344CB8AC3E}">
        <p14:creationId xmlns:p14="http://schemas.microsoft.com/office/powerpoint/2010/main" val="3373164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828836"/>
            <a:ext cx="4572000" cy="646331"/>
          </a:xfrm>
          <a:prstGeom prst="rect">
            <a:avLst/>
          </a:prstGeom>
        </p:spPr>
        <p:txBody>
          <a:bodyPr>
            <a:spAutoFit/>
          </a:bodyPr>
          <a:lstStyle/>
          <a:p>
            <a:endParaRPr lang="en-US" dirty="0"/>
          </a:p>
          <a:p>
            <a:r>
              <a:rPr lang="en-US" dirty="0"/>
              <a:t> </a:t>
            </a:r>
          </a:p>
        </p:txBody>
      </p:sp>
      <p:sp>
        <p:nvSpPr>
          <p:cNvPr id="5" name="Title 4"/>
          <p:cNvSpPr>
            <a:spLocks noGrp="1"/>
          </p:cNvSpPr>
          <p:nvPr>
            <p:ph type="title"/>
          </p:nvPr>
        </p:nvSpPr>
        <p:spPr/>
        <p:txBody>
          <a:bodyPr>
            <a:normAutofit fontScale="90000"/>
          </a:bodyPr>
          <a:lstStyle/>
          <a:p>
            <a:r>
              <a:rPr lang="en-US" dirty="0" smtClean="0"/>
              <a:t>Climate Change effects on Production</a:t>
            </a:r>
            <a:endParaRPr lang="en-US" dirty="0"/>
          </a:p>
        </p:txBody>
      </p:sp>
      <p:sp>
        <p:nvSpPr>
          <p:cNvPr id="6" name="Content Placeholder 5"/>
          <p:cNvSpPr>
            <a:spLocks noGrp="1"/>
          </p:cNvSpPr>
          <p:nvPr>
            <p:ph idx="1"/>
          </p:nvPr>
        </p:nvSpPr>
        <p:spPr/>
        <p:txBody>
          <a:bodyPr>
            <a:normAutofit/>
          </a:bodyPr>
          <a:lstStyle/>
          <a:p>
            <a:pPr marL="0" indent="0">
              <a:buNone/>
            </a:pPr>
            <a:r>
              <a:rPr lang="en-US" dirty="0" smtClean="0"/>
              <a:t>Aggregate Effects transcend individual agro-ecosystems:</a:t>
            </a:r>
          </a:p>
          <a:p>
            <a:pPr marL="0" indent="0">
              <a:buNone/>
            </a:pPr>
            <a:r>
              <a:rPr lang="en-US" dirty="0"/>
              <a:t>	</a:t>
            </a:r>
            <a:r>
              <a:rPr lang="en-US" dirty="0" smtClean="0"/>
              <a:t>Agriculture is complex system linked to climate by temp., </a:t>
            </a:r>
            <a:r>
              <a:rPr lang="en-US" dirty="0" err="1" smtClean="0"/>
              <a:t>precip</a:t>
            </a:r>
            <a:r>
              <a:rPr lang="en-US" dirty="0" smtClean="0"/>
              <a:t>., solar radiation, and atmospheric gas composition.</a:t>
            </a:r>
          </a:p>
          <a:p>
            <a:pPr marL="0" indent="0">
              <a:buNone/>
            </a:pPr>
            <a:r>
              <a:rPr lang="en-US" dirty="0"/>
              <a:t>	</a:t>
            </a:r>
            <a:r>
              <a:rPr lang="en-US" dirty="0" smtClean="0"/>
              <a:t>Soil and water resources are impacted by same issues and represent key components of the system.</a:t>
            </a:r>
            <a:endParaRPr lang="en-US" dirty="0"/>
          </a:p>
        </p:txBody>
      </p:sp>
    </p:spTree>
    <p:extLst>
      <p:ext uri="{BB962C8B-B14F-4D97-AF65-F5344CB8AC3E}">
        <p14:creationId xmlns:p14="http://schemas.microsoft.com/office/powerpoint/2010/main" val="86718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286000" y="2828836"/>
            <a:ext cx="4572000" cy="646331"/>
          </a:xfrm>
          <a:prstGeom prst="rect">
            <a:avLst/>
          </a:prstGeom>
        </p:spPr>
        <p:txBody>
          <a:bodyPr>
            <a:spAutoFit/>
          </a:bodyPr>
          <a:lstStyle/>
          <a:p>
            <a:endParaRPr lang="en-US" dirty="0"/>
          </a:p>
          <a:p>
            <a:r>
              <a:rPr lang="en-US" dirty="0"/>
              <a:t> </a:t>
            </a:r>
          </a:p>
        </p:txBody>
      </p:sp>
      <p:sp>
        <p:nvSpPr>
          <p:cNvPr id="5" name="Title 4"/>
          <p:cNvSpPr>
            <a:spLocks noGrp="1"/>
          </p:cNvSpPr>
          <p:nvPr>
            <p:ph type="title"/>
          </p:nvPr>
        </p:nvSpPr>
        <p:spPr/>
        <p:txBody>
          <a:bodyPr>
            <a:normAutofit/>
          </a:bodyPr>
          <a:lstStyle/>
          <a:p>
            <a:r>
              <a:rPr lang="en-US" sz="3600" dirty="0" smtClean="0"/>
              <a:t>Climate Change effects on Soil Resources</a:t>
            </a:r>
            <a:endParaRPr lang="en-US" sz="3600" dirty="0"/>
          </a:p>
        </p:txBody>
      </p:sp>
      <p:sp>
        <p:nvSpPr>
          <p:cNvPr id="6" name="Content Placeholder 5"/>
          <p:cNvSpPr>
            <a:spLocks noGrp="1"/>
          </p:cNvSpPr>
          <p:nvPr>
            <p:ph idx="1"/>
          </p:nvPr>
        </p:nvSpPr>
        <p:spPr/>
        <p:txBody>
          <a:bodyPr>
            <a:normAutofit fontScale="92500" lnSpcReduction="20000"/>
          </a:bodyPr>
          <a:lstStyle/>
          <a:p>
            <a:pPr marL="0" indent="0">
              <a:buNone/>
            </a:pPr>
            <a:r>
              <a:rPr lang="en-US" dirty="0" smtClean="0"/>
              <a:t>Soils provide ecosystem services:</a:t>
            </a:r>
          </a:p>
          <a:p>
            <a:pPr marL="0" indent="0">
              <a:buNone/>
            </a:pPr>
            <a:r>
              <a:rPr lang="en-US" dirty="0"/>
              <a:t>	</a:t>
            </a:r>
            <a:r>
              <a:rPr lang="en-US" dirty="0" smtClean="0"/>
              <a:t>Nutrient cycling &amp; delivery of nutrients for 		food and fiber production;</a:t>
            </a:r>
          </a:p>
          <a:p>
            <a:pPr marL="0" indent="0">
              <a:buNone/>
            </a:pPr>
            <a:r>
              <a:rPr lang="en-US" dirty="0"/>
              <a:t>	</a:t>
            </a:r>
            <a:r>
              <a:rPr lang="en-US" dirty="0" smtClean="0"/>
              <a:t>Flood mitigation thru filtration and water 		reservoir 		</a:t>
            </a:r>
          </a:p>
          <a:p>
            <a:pPr marL="0" indent="0">
              <a:buNone/>
            </a:pPr>
            <a:r>
              <a:rPr lang="en-US" dirty="0"/>
              <a:t>	</a:t>
            </a:r>
            <a:r>
              <a:rPr lang="en-US" dirty="0" smtClean="0"/>
              <a:t>Structure to support plants – multi element</a:t>
            </a:r>
          </a:p>
          <a:p>
            <a:pPr marL="0" indent="0">
              <a:buNone/>
            </a:pPr>
            <a:r>
              <a:rPr lang="en-US" dirty="0"/>
              <a:t>	</a:t>
            </a:r>
            <a:r>
              <a:rPr lang="en-US" dirty="0" smtClean="0"/>
              <a:t>CO</a:t>
            </a:r>
            <a:r>
              <a:rPr lang="en-US" baseline="-25000" dirty="0" smtClean="0"/>
              <a:t>2 </a:t>
            </a:r>
            <a:r>
              <a:rPr lang="en-US" dirty="0" smtClean="0"/>
              <a:t> sequestration &amp; uptake of GHG in surface 		and organic layers</a:t>
            </a:r>
          </a:p>
          <a:p>
            <a:pPr marL="0" indent="0">
              <a:buNone/>
            </a:pPr>
            <a:r>
              <a:rPr lang="en-US" dirty="0"/>
              <a:t>	</a:t>
            </a:r>
            <a:endParaRPr lang="en-US" dirty="0" smtClean="0"/>
          </a:p>
          <a:p>
            <a:pPr marL="0" indent="0">
              <a:buNone/>
            </a:pPr>
            <a:r>
              <a:rPr lang="en-US" dirty="0"/>
              <a:t>	</a:t>
            </a:r>
            <a:endParaRPr lang="en-US" dirty="0"/>
          </a:p>
        </p:txBody>
      </p:sp>
    </p:spTree>
    <p:extLst>
      <p:ext uri="{BB962C8B-B14F-4D97-AF65-F5344CB8AC3E}">
        <p14:creationId xmlns:p14="http://schemas.microsoft.com/office/powerpoint/2010/main" val="25477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erosion effected by CC </a:t>
            </a:r>
            <a:endParaRPr lang="en-US" dirty="0"/>
          </a:p>
        </p:txBody>
      </p:sp>
      <p:sp>
        <p:nvSpPr>
          <p:cNvPr id="3" name="Content Placeholder 2"/>
          <p:cNvSpPr>
            <a:spLocks noGrp="1"/>
          </p:cNvSpPr>
          <p:nvPr>
            <p:ph idx="1"/>
          </p:nvPr>
        </p:nvSpPr>
        <p:spPr/>
        <p:txBody>
          <a:bodyPr>
            <a:normAutofit/>
          </a:bodyPr>
          <a:lstStyle/>
          <a:p>
            <a:r>
              <a:rPr lang="en-US" dirty="0" smtClean="0"/>
              <a:t>Studies of field edge effects indicate major factors are:</a:t>
            </a:r>
          </a:p>
          <a:p>
            <a:pPr marL="971550" lvl="1" indent="-514350">
              <a:buAutoNum type="arabicParenR"/>
            </a:pPr>
            <a:r>
              <a:rPr lang="en-US" dirty="0" smtClean="0"/>
              <a:t>Rainfall: </a:t>
            </a:r>
          </a:p>
          <a:p>
            <a:pPr marL="457200" lvl="1" indent="0">
              <a:buNone/>
            </a:pPr>
            <a:r>
              <a:rPr lang="en-US" dirty="0"/>
              <a:t>	</a:t>
            </a:r>
            <a:r>
              <a:rPr lang="en-US" dirty="0" smtClean="0"/>
              <a:t>a) intensity – Hi I, short D &gt; Low I, long D</a:t>
            </a:r>
          </a:p>
          <a:p>
            <a:pPr marL="457200" lvl="1" indent="0">
              <a:buNone/>
            </a:pPr>
            <a:r>
              <a:rPr lang="en-US" dirty="0" smtClean="0"/>
              <a:t>	b) increase CO</a:t>
            </a:r>
            <a:r>
              <a:rPr lang="en-US" baseline="-25000" dirty="0" smtClean="0"/>
              <a:t>2</a:t>
            </a:r>
            <a:r>
              <a:rPr lang="en-US" dirty="0" smtClean="0"/>
              <a:t> may lead to plant growth and ground cover – lower splash and higher infiltration,</a:t>
            </a:r>
          </a:p>
          <a:p>
            <a:pPr marL="457200" lvl="1" indent="0">
              <a:buNone/>
            </a:pPr>
            <a:r>
              <a:rPr lang="en-US" dirty="0" smtClean="0"/>
              <a:t>But higher intensity may increases erosion overall.</a:t>
            </a:r>
          </a:p>
          <a:p>
            <a:pPr marL="457200" lvl="1" indent="0">
              <a:buNone/>
            </a:pPr>
            <a:r>
              <a:rPr lang="en-US" dirty="0"/>
              <a:t>	</a:t>
            </a:r>
          </a:p>
        </p:txBody>
      </p:sp>
    </p:spTree>
    <p:extLst>
      <p:ext uri="{BB962C8B-B14F-4D97-AF65-F5344CB8AC3E}">
        <p14:creationId xmlns:p14="http://schemas.microsoft.com/office/powerpoint/2010/main" val="230451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579437"/>
            <a:ext cx="8229600" cy="4525963"/>
          </a:xfrm>
        </p:spPr>
        <p:txBody>
          <a:bodyPr/>
          <a:lstStyle/>
          <a:p>
            <a:r>
              <a:rPr lang="en-US" dirty="0" smtClean="0"/>
              <a:t>2) Snow and Winter processes-  increased erosion when melt water flows over thawed soil on top of frozen soil.</a:t>
            </a:r>
          </a:p>
          <a:p>
            <a:r>
              <a:rPr lang="en-US" dirty="0" smtClean="0"/>
              <a:t>3) Wind – erosion by wind impacted by velocity, soil moisture content, surface roughness, vegetation. Primary areas: Great Plains (TX – ND)</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0600" y="3820941"/>
            <a:ext cx="3657600" cy="2743200"/>
          </a:xfrm>
          <a:prstGeom prst="rect">
            <a:avLst/>
          </a:prstGeom>
          <a:ln w="15875">
            <a:solidFill>
              <a:schemeClr val="tx1"/>
            </a:solidFill>
          </a:ln>
          <a:effectLst>
            <a:softEdge rad="12700"/>
          </a:effectLst>
          <a:scene3d>
            <a:camera prst="orthographicFront"/>
            <a:lightRig rig="threePt" dir="t"/>
          </a:scene3d>
          <a:sp3d extrusionH="25400" prstMaterial="dkEdge"/>
        </p:spPr>
      </p:pic>
      <p:sp>
        <p:nvSpPr>
          <p:cNvPr id="9" name="Rectangle 8"/>
          <p:cNvSpPr/>
          <p:nvPr/>
        </p:nvSpPr>
        <p:spPr>
          <a:xfrm>
            <a:off x="5638800" y="6611928"/>
            <a:ext cx="3505200" cy="230832"/>
          </a:xfrm>
          <a:prstGeom prst="rect">
            <a:avLst/>
          </a:prstGeom>
        </p:spPr>
        <p:txBody>
          <a:bodyPr wrap="square">
            <a:spAutoFit/>
          </a:bodyPr>
          <a:lstStyle/>
          <a:p>
            <a:r>
              <a:rPr lang="en-US" sz="900" dirty="0"/>
              <a:t>http://www.newswise.com/images/uploads/2012/05/7/duststorm.JPG</a:t>
            </a:r>
          </a:p>
        </p:txBody>
      </p:sp>
      <p:sp>
        <p:nvSpPr>
          <p:cNvPr id="10" name="Rectangle 9"/>
          <p:cNvSpPr/>
          <p:nvPr/>
        </p:nvSpPr>
        <p:spPr>
          <a:xfrm>
            <a:off x="1361530" y="4495800"/>
            <a:ext cx="3145156" cy="369332"/>
          </a:xfrm>
          <a:prstGeom prst="rect">
            <a:avLst/>
          </a:prstGeom>
        </p:spPr>
        <p:txBody>
          <a:bodyPr wrap="none">
            <a:spAutoFit/>
          </a:bodyPr>
          <a:lstStyle/>
          <a:p>
            <a:r>
              <a:rPr lang="en-US" dirty="0"/>
              <a:t>Dust storm near Lubbock, Texas</a:t>
            </a:r>
          </a:p>
        </p:txBody>
      </p:sp>
    </p:spTree>
    <p:extLst>
      <p:ext uri="{BB962C8B-B14F-4D97-AF65-F5344CB8AC3E}">
        <p14:creationId xmlns:p14="http://schemas.microsoft.com/office/powerpoint/2010/main" val="110318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Production and Effects on Erosion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Changes in temperature and ppt. are changing the types of crops planted, dates of planting, harvest and tillage and crop management.</a:t>
            </a:r>
          </a:p>
          <a:p>
            <a:r>
              <a:rPr lang="en-US" dirty="0" smtClean="0"/>
              <a:t>Mixed messages with regard to soil erosion – most studies show an increase in soil erosion (decreasing fertility), but the opportunities for increased management coupled with the varying temporal and spatial scales, may result in new models that will more accurately reflect shifts in ecosystem characteristics.  </a:t>
            </a:r>
            <a:endParaRPr lang="en-US" dirty="0"/>
          </a:p>
        </p:txBody>
      </p:sp>
    </p:spTree>
    <p:extLst>
      <p:ext uri="{BB962C8B-B14F-4D97-AF65-F5344CB8AC3E}">
        <p14:creationId xmlns:p14="http://schemas.microsoft.com/office/powerpoint/2010/main" val="390243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30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Walthall, C.L. et al.  2012. </a:t>
            </a:r>
            <a:r>
              <a:rPr lang="en-US" sz="2400" i="1" dirty="0" smtClean="0"/>
              <a:t>Climate Change and Agriculture in the United States: Effects and Adaptation</a:t>
            </a:r>
            <a:r>
              <a:rPr lang="en-US" sz="2400" dirty="0" smtClean="0"/>
              <a:t>. USDA Technical Bulletin 1935. Washington, DC. 186 pp.</a:t>
            </a:r>
          </a:p>
          <a:p>
            <a:r>
              <a:rPr lang="en-US" sz="2400" dirty="0" err="1" smtClean="0"/>
              <a:t>Dominati</a:t>
            </a:r>
            <a:r>
              <a:rPr lang="en-US" sz="2400" dirty="0" smtClean="0"/>
              <a:t>, E., M. Patterson, A. Mackay, 2010. A framework for classifying and quantifying the natural capital and ecosystem services of soils. </a:t>
            </a:r>
            <a:r>
              <a:rPr lang="en-US" sz="2400" i="1" dirty="0" smtClean="0"/>
              <a:t>Ecological Economics</a:t>
            </a:r>
            <a:r>
              <a:rPr lang="en-US" sz="2400" dirty="0" smtClean="0"/>
              <a:t>, 69(9):1858-1868.</a:t>
            </a:r>
          </a:p>
          <a:p>
            <a:r>
              <a:rPr lang="en-US" sz="2400" dirty="0" err="1" smtClean="0"/>
              <a:t>Pruski</a:t>
            </a:r>
            <a:r>
              <a:rPr lang="en-US" sz="2400" dirty="0" smtClean="0"/>
              <a:t>, F.F. and M.A. Nearing. 2002a. </a:t>
            </a:r>
            <a:r>
              <a:rPr lang="en-US" sz="2400" dirty="0" err="1" smtClean="0"/>
              <a:t>Runnoff</a:t>
            </a:r>
            <a:r>
              <a:rPr lang="en-US" sz="2400" dirty="0" smtClean="0"/>
              <a:t> and soil-loss responses to changes in precipitation: a computer simulation study. </a:t>
            </a:r>
            <a:r>
              <a:rPr lang="en-US" sz="2400" i="1" dirty="0" smtClean="0"/>
              <a:t>Journal of Soil and Water Conservation</a:t>
            </a:r>
            <a:r>
              <a:rPr lang="en-US" sz="2400" dirty="0" smtClean="0"/>
              <a:t>, 57(1):7-16. </a:t>
            </a:r>
          </a:p>
          <a:p>
            <a:r>
              <a:rPr lang="en-US" sz="2400" dirty="0" smtClean="0"/>
              <a:t>Ravi, S., et al. 2011, Aeolian Processes and the biosphere. </a:t>
            </a:r>
            <a:r>
              <a:rPr lang="en-US" sz="2400" i="1" dirty="0" smtClean="0"/>
              <a:t>Rev. </a:t>
            </a:r>
            <a:r>
              <a:rPr lang="en-US" sz="2400" i="1" dirty="0" err="1" smtClean="0"/>
              <a:t>Geophys</a:t>
            </a:r>
            <a:r>
              <a:rPr lang="en-US" sz="2400" dirty="0" smtClean="0"/>
              <a:t>., 49(3):RG3001.  </a:t>
            </a:r>
          </a:p>
          <a:p>
            <a:pPr lvl="0"/>
            <a:r>
              <a:rPr lang="en-US" sz="2400" dirty="0"/>
              <a:t>Gardner, T</a:t>
            </a:r>
            <a:r>
              <a:rPr lang="en-US" sz="2400" dirty="0" smtClean="0"/>
              <a:t>., </a:t>
            </a:r>
            <a:r>
              <a:rPr lang="en-US" sz="2400" dirty="0"/>
              <a:t>et al. 2012</a:t>
            </a:r>
            <a:r>
              <a:rPr lang="en-US" sz="2400" dirty="0" smtClean="0"/>
              <a:t>. </a:t>
            </a:r>
            <a:r>
              <a:rPr lang="en-US" sz="2400" dirty="0" err="1" smtClean="0"/>
              <a:t>Pyrosequencing</a:t>
            </a:r>
            <a:r>
              <a:rPr lang="en-US" sz="2400" dirty="0" smtClean="0"/>
              <a:t> </a:t>
            </a:r>
            <a:r>
              <a:rPr lang="en-US" sz="2400" dirty="0"/>
              <a:t>Reveals Bacteria Carried in Different Wind-Eroded Sediments. </a:t>
            </a:r>
            <a:r>
              <a:rPr lang="en-US" sz="2400" i="1" dirty="0"/>
              <a:t>Journal of Environmental Quality</a:t>
            </a:r>
            <a:r>
              <a:rPr lang="en-US" sz="2400" dirty="0"/>
              <a:t>. 41 (3). 744-753.</a:t>
            </a:r>
          </a:p>
          <a:p>
            <a:endParaRPr lang="en-US" sz="2400" dirty="0"/>
          </a:p>
        </p:txBody>
      </p:sp>
    </p:spTree>
    <p:extLst>
      <p:ext uri="{BB962C8B-B14F-4D97-AF65-F5344CB8AC3E}">
        <p14:creationId xmlns:p14="http://schemas.microsoft.com/office/powerpoint/2010/main" val="4103895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384</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Biondi</vt:lpstr>
      <vt:lpstr>Calibri</vt:lpstr>
      <vt:lpstr>Office Theme</vt:lpstr>
      <vt:lpstr>Climate Change Impacts on Agriculture </vt:lpstr>
      <vt:lpstr>Crop Susceptibility to Climate Change</vt:lpstr>
      <vt:lpstr>Climate Change effects on Production</vt:lpstr>
      <vt:lpstr>Climate Change effects on Soil Resources</vt:lpstr>
      <vt:lpstr>Soil erosion effected by CC </vt:lpstr>
      <vt:lpstr>PowerPoint Presentation</vt:lpstr>
      <vt:lpstr>Changing Production and Effects on Erosion </vt:lpstr>
      <vt:lpstr>References</vt:lpstr>
    </vt:vector>
  </TitlesOfParts>
  <Company>E&amp;SP-SC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Impacts on Agriculture</dc:title>
  <dc:creator>Gwen Geidel</dc:creator>
  <cp:lastModifiedBy>G Geidel</cp:lastModifiedBy>
  <cp:revision>26</cp:revision>
  <dcterms:created xsi:type="dcterms:W3CDTF">2014-03-17T02:40:20Z</dcterms:created>
  <dcterms:modified xsi:type="dcterms:W3CDTF">2014-03-20T18:23:56Z</dcterms:modified>
</cp:coreProperties>
</file>