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0" r:id="rId2"/>
    <p:sldId id="256" r:id="rId3"/>
    <p:sldId id="263" r:id="rId4"/>
    <p:sldId id="258" r:id="rId5"/>
    <p:sldId id="259" r:id="rId6"/>
    <p:sldId id="272" r:id="rId7"/>
    <p:sldId id="264" r:id="rId8"/>
    <p:sldId id="267" r:id="rId9"/>
    <p:sldId id="261" r:id="rId10"/>
    <p:sldId id="262" r:id="rId11"/>
    <p:sldId id="268" r:id="rId12"/>
    <p:sldId id="269" r:id="rId13"/>
    <p:sldId id="271"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44" autoAdjust="0"/>
  </p:normalViewPr>
  <p:slideViewPr>
    <p:cSldViewPr>
      <p:cViewPr varScale="1">
        <p:scale>
          <a:sx n="62" d="100"/>
          <a:sy n="62" d="100"/>
        </p:scale>
        <p:origin x="14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B6F437-8836-4310-A2CF-0B647876AD83}" type="datetimeFigureOut">
              <a:rPr lang="en-US" smtClean="0"/>
              <a:t>3/17/2016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D9E1ED-3F8E-459E-986C-AC963B78DF44}" type="slidenum">
              <a:rPr lang="en-US" smtClean="0"/>
              <a:t>‹#›</a:t>
            </a:fld>
            <a:endParaRPr lang="en-US"/>
          </a:p>
        </p:txBody>
      </p:sp>
    </p:spTree>
    <p:extLst>
      <p:ext uri="{BB962C8B-B14F-4D97-AF65-F5344CB8AC3E}">
        <p14:creationId xmlns:p14="http://schemas.microsoft.com/office/powerpoint/2010/main" val="935371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lemson.edu/extension/midlandslocalfood/mlfc.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sustainablemidlands.or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On August 4th, 2014 a network of farm-related agencies called </a:t>
            </a:r>
            <a:r>
              <a:rPr lang="en-US" sz="1200" b="0" i="0" u="none" strike="noStrike" kern="1200" dirty="0" smtClean="0">
                <a:solidFill>
                  <a:schemeClr val="tx1"/>
                </a:solidFill>
                <a:effectLst/>
                <a:latin typeface="+mn-lt"/>
                <a:ea typeface="+mn-ea"/>
                <a:cs typeface="+mn-cs"/>
                <a:hlinkClick r:id="rId3"/>
              </a:rPr>
              <a:t>The Midlands Local Food Collaborative</a:t>
            </a:r>
            <a:r>
              <a:rPr lang="en-US" sz="1200" b="0" i="0" kern="1200" dirty="0" smtClean="0">
                <a:solidFill>
                  <a:schemeClr val="tx1"/>
                </a:solidFill>
                <a:effectLst/>
                <a:latin typeface="+mn-lt"/>
                <a:ea typeface="+mn-ea"/>
                <a:cs typeface="+mn-cs"/>
              </a:rPr>
              <a:t> hosted The Future of Midlands Farms and Food Summit. Over 100 farmers, Ag educators, chefs, extension agents, food writers, producers, and eaters gathered to discuss the most pressing issues involving farming and eating in the 50 mile radius surrounding Columbia, South Carolina referred to as “The Midlands”. After the summit, community members had selected four areas of focus for Midlands food systems work (Farm to School/Farm to Institution, Land Access, Agriculture Education, and Farm Labor) yet no local-food-focused, grassroots entity existed to work on these issues. The Midlands Food Alliance was formed the last week of September 2014 as a grassroots group under the nonprofit </a:t>
            </a:r>
            <a:r>
              <a:rPr lang="en-US" sz="1200" b="0" i="0" u="none" strike="noStrike" kern="1200" dirty="0" smtClean="0">
                <a:solidFill>
                  <a:schemeClr val="tx1"/>
                </a:solidFill>
                <a:effectLst/>
                <a:latin typeface="+mn-lt"/>
                <a:ea typeface="+mn-ea"/>
                <a:cs typeface="+mn-cs"/>
                <a:hlinkClick r:id="rId4"/>
              </a:rPr>
              <a:t>Sustainable Midlands</a:t>
            </a:r>
            <a:r>
              <a:rPr lang="en-US" sz="1200" b="0" i="0" kern="1200" dirty="0" smtClean="0">
                <a:solidFill>
                  <a:schemeClr val="tx1"/>
                </a:solidFill>
                <a:effectLst/>
                <a:latin typeface="+mn-lt"/>
                <a:ea typeface="+mn-ea"/>
                <a:cs typeface="+mn-cs"/>
              </a:rPr>
              <a:t> umbrella to advocate and educate for a sustainable and equitable, localized food system in the Midlands of South Carolina.</a:t>
            </a:r>
            <a:endParaRPr lang="en-US" dirty="0"/>
          </a:p>
        </p:txBody>
      </p:sp>
      <p:sp>
        <p:nvSpPr>
          <p:cNvPr id="4" name="Slide Number Placeholder 3"/>
          <p:cNvSpPr>
            <a:spLocks noGrp="1"/>
          </p:cNvSpPr>
          <p:nvPr>
            <p:ph type="sldNum" sz="quarter" idx="10"/>
          </p:nvPr>
        </p:nvSpPr>
        <p:spPr/>
        <p:txBody>
          <a:bodyPr/>
          <a:lstStyle/>
          <a:p>
            <a:fld id="{CAD9E1ED-3F8E-459E-986C-AC963B78DF44}" type="slidenum">
              <a:rPr lang="en-US" smtClean="0"/>
              <a:t>2</a:t>
            </a:fld>
            <a:endParaRPr lang="en-US"/>
          </a:p>
        </p:txBody>
      </p:sp>
    </p:spTree>
    <p:extLst>
      <p:ext uri="{BB962C8B-B14F-4D97-AF65-F5344CB8AC3E}">
        <p14:creationId xmlns:p14="http://schemas.microsoft.com/office/powerpoint/2010/main" val="1246081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research</a:t>
            </a:r>
            <a:r>
              <a:rPr lang="en-US" baseline="0" dirty="0" smtClean="0"/>
              <a:t> has been done already by DHEC and Eat Smart Move More</a:t>
            </a:r>
          </a:p>
          <a:p>
            <a:r>
              <a:rPr lang="en-US" baseline="0" dirty="0" smtClean="0"/>
              <a:t>To look at county plans in SC and also to offer ideal policies to be put into county plans.</a:t>
            </a:r>
          </a:p>
          <a:p>
            <a:r>
              <a:rPr lang="en-US" dirty="0" smtClean="0"/>
              <a:t/>
            </a:r>
            <a:br>
              <a:rPr lang="en-US" dirty="0" smtClean="0"/>
            </a:b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Midlands Food Alliance is building a base to support these efforts---As we</a:t>
            </a:r>
            <a:r>
              <a:rPr lang="en-US" sz="1200" b="0" i="0" kern="1200" dirty="0" smtClean="0">
                <a:solidFill>
                  <a:schemeClr val="tx1"/>
                </a:solidFill>
                <a:effectLst/>
                <a:latin typeface="+mn-lt"/>
                <a:ea typeface="+mn-ea"/>
                <a:cs typeface="+mn-cs"/>
              </a:rPr>
              <a:t> all have the opportunity to usher in systemic change by supporting farmers and farmworkers in our region as well as working to value our</a:t>
            </a:r>
            <a:r>
              <a:rPr lang="en-US" dirty="0" smtClean="0"/>
              <a:t/>
            </a:r>
            <a:br>
              <a:rPr lang="en-US" dirty="0" smtClean="0"/>
            </a:br>
            <a:r>
              <a:rPr lang="en-US" sz="1200" b="0" i="0" kern="1200" dirty="0" smtClean="0">
                <a:solidFill>
                  <a:schemeClr val="tx1"/>
                </a:solidFill>
                <a:effectLst/>
                <a:latin typeface="+mn-lt"/>
                <a:ea typeface="+mn-ea"/>
                <a:cs typeface="+mn-cs"/>
              </a:rPr>
              <a:t>natural resources and increase access to healthy food options.</a:t>
            </a:r>
            <a:r>
              <a:rPr lang="en-US" dirty="0" smtClean="0"/>
              <a:t/>
            </a:r>
            <a:br>
              <a:rPr lang="en-US" dirty="0" smtClean="0"/>
            </a:br>
            <a:r>
              <a:rPr lang="en-US" sz="1200" b="0" i="0" kern="1200" dirty="0" smtClean="0">
                <a:solidFill>
                  <a:schemeClr val="tx1"/>
                </a:solidFill>
                <a:effectLst/>
                <a:latin typeface="+mn-lt"/>
                <a:ea typeface="+mn-ea"/>
                <a:cs typeface="+mn-cs"/>
              </a:rPr>
              <a:t>Inroads to increase market opportunities for our farmers to sell</a:t>
            </a:r>
            <a:r>
              <a:rPr lang="en-US" dirty="0" smtClean="0"/>
              <a:t/>
            </a:r>
            <a:br>
              <a:rPr lang="en-US" dirty="0" smtClean="0"/>
            </a:br>
            <a:r>
              <a:rPr lang="en-US" sz="1200" b="0" i="0" kern="1200" dirty="0" smtClean="0">
                <a:solidFill>
                  <a:schemeClr val="tx1"/>
                </a:solidFill>
                <a:effectLst/>
                <a:latin typeface="+mn-lt"/>
                <a:ea typeface="+mn-ea"/>
                <a:cs typeface="+mn-cs"/>
              </a:rPr>
              <a:t>products include county plans that prioritize healthy food systems and</a:t>
            </a:r>
            <a:r>
              <a:rPr lang="en-US" dirty="0" smtClean="0"/>
              <a:t/>
            </a:r>
            <a:br>
              <a:rPr lang="en-US" dirty="0" smtClean="0"/>
            </a:br>
            <a:r>
              <a:rPr lang="en-US" sz="1200" b="0" i="0" kern="1200" dirty="0" smtClean="0">
                <a:solidFill>
                  <a:schemeClr val="tx1"/>
                </a:solidFill>
                <a:effectLst/>
                <a:latin typeface="+mn-lt"/>
                <a:ea typeface="+mn-ea"/>
                <a:cs typeface="+mn-cs"/>
              </a:rPr>
              <a:t>institutional purchasing of local foods by our local schools and</a:t>
            </a:r>
            <a:r>
              <a:rPr lang="en-US" dirty="0" smtClean="0"/>
              <a:t/>
            </a:r>
            <a:br>
              <a:rPr lang="en-US" dirty="0" smtClean="0"/>
            </a:br>
            <a:r>
              <a:rPr lang="en-US" sz="1200" b="0" i="0" kern="1200" dirty="0" smtClean="0">
                <a:solidFill>
                  <a:schemeClr val="tx1"/>
                </a:solidFill>
                <a:effectLst/>
                <a:latin typeface="+mn-lt"/>
                <a:ea typeface="+mn-ea"/>
                <a:cs typeface="+mn-cs"/>
              </a:rPr>
              <a:t>public agencies.</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D9E1ED-3F8E-459E-986C-AC963B78DF44}" type="slidenum">
              <a:rPr lang="en-US" smtClean="0"/>
              <a:t>13</a:t>
            </a:fld>
            <a:endParaRPr lang="en-US"/>
          </a:p>
        </p:txBody>
      </p:sp>
    </p:spTree>
    <p:extLst>
      <p:ext uri="{BB962C8B-B14F-4D97-AF65-F5344CB8AC3E}">
        <p14:creationId xmlns:p14="http://schemas.microsoft.com/office/powerpoint/2010/main" val="13556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Established Core Values---what</a:t>
            </a:r>
            <a:r>
              <a:rPr lang="en-US" baseline="0" dirty="0" smtClean="0"/>
              <a:t> we’ve found looking at other strong, local food systems and addressing the issues in our communities here</a:t>
            </a:r>
            <a:endParaRPr lang="en-US" dirty="0"/>
          </a:p>
        </p:txBody>
      </p:sp>
      <p:sp>
        <p:nvSpPr>
          <p:cNvPr id="4" name="Slide Number Placeholder 3"/>
          <p:cNvSpPr>
            <a:spLocks noGrp="1"/>
          </p:cNvSpPr>
          <p:nvPr>
            <p:ph type="sldNum" sz="quarter" idx="10"/>
          </p:nvPr>
        </p:nvSpPr>
        <p:spPr/>
        <p:txBody>
          <a:bodyPr/>
          <a:lstStyle/>
          <a:p>
            <a:fld id="{CAD9E1ED-3F8E-459E-986C-AC963B78DF44}" type="slidenum">
              <a:rPr lang="en-US" smtClean="0"/>
              <a:t>4</a:t>
            </a:fld>
            <a:endParaRPr lang="en-US"/>
          </a:p>
        </p:txBody>
      </p:sp>
    </p:spTree>
    <p:extLst>
      <p:ext uri="{BB962C8B-B14F-4D97-AF65-F5344CB8AC3E}">
        <p14:creationId xmlns:p14="http://schemas.microsoft.com/office/powerpoint/2010/main" val="913259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Established our Vision ….</a:t>
            </a:r>
            <a:r>
              <a:rPr lang="en-US" sz="1200" kern="1200" dirty="0" smtClean="0">
                <a:solidFill>
                  <a:schemeClr val="tx1"/>
                </a:solidFill>
                <a:effectLst/>
                <a:latin typeface="+mn-lt"/>
                <a:ea typeface="+mn-ea"/>
                <a:cs typeface="+mn-cs"/>
              </a:rPr>
              <a:t>The GOAL of ALL of our work is FOOD Transparency-who’s growing, what they’re growing-where are areas lacking food-where is there lack of support for local food-producing farmers  </a:t>
            </a:r>
          </a:p>
          <a:p>
            <a:endParaRPr lang="en-US" dirty="0"/>
          </a:p>
        </p:txBody>
      </p:sp>
      <p:sp>
        <p:nvSpPr>
          <p:cNvPr id="4" name="Slide Number Placeholder 3"/>
          <p:cNvSpPr>
            <a:spLocks noGrp="1"/>
          </p:cNvSpPr>
          <p:nvPr>
            <p:ph type="sldNum" sz="quarter" idx="10"/>
          </p:nvPr>
        </p:nvSpPr>
        <p:spPr/>
        <p:txBody>
          <a:bodyPr/>
          <a:lstStyle/>
          <a:p>
            <a:fld id="{CAD9E1ED-3F8E-459E-986C-AC963B78DF44}" type="slidenum">
              <a:rPr lang="en-US" smtClean="0"/>
              <a:t>5</a:t>
            </a:fld>
            <a:endParaRPr lang="en-US"/>
          </a:p>
        </p:txBody>
      </p:sp>
    </p:spTree>
    <p:extLst>
      <p:ext uri="{BB962C8B-B14F-4D97-AF65-F5344CB8AC3E}">
        <p14:creationId xmlns:p14="http://schemas.microsoft.com/office/powerpoint/2010/main" val="141080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Farmers were hit bad</a:t>
            </a:r>
            <a:r>
              <a:rPr lang="en-US" baseline="0" dirty="0" smtClean="0"/>
              <a:t> in SC by the flood….yes many farms are row-crop farms and not necessarily producing food for direct human consumption but some were!  </a:t>
            </a:r>
          </a:p>
          <a:p>
            <a:endParaRPr lang="en-US" baseline="0" dirty="0" smtClean="0"/>
          </a:p>
          <a:p>
            <a:r>
              <a:rPr lang="en-US" baseline="0" dirty="0" smtClean="0"/>
              <a:t>35 of our SC Counties were claimed as Disaster Areas.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“We will talk about 2015 as one of the really, really bad years,” said Charles Davis, a Clemson University extension agent who oversees Calhoun and Richland counties. “The drought got the first half of our crop, and the flood got the second half, and that left us with basically nothing.”</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Why doesn’t crop insurance help more?</a:t>
            </a:r>
          </a:p>
          <a:p>
            <a:r>
              <a:rPr lang="en-US" sz="1200" b="0" i="0" kern="1200" dirty="0" smtClean="0">
                <a:solidFill>
                  <a:schemeClr val="tx1"/>
                </a:solidFill>
                <a:effectLst/>
                <a:latin typeface="+mn-lt"/>
                <a:ea typeface="+mn-ea"/>
                <a:cs typeface="+mn-cs"/>
              </a:rPr>
              <a:t>The 2014 Farm Bill eliminated direct, guaranteed payments for disaster relief and forced farmers to estimate how much of their crops to insure.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“With the overhaul of the farm bill, disaster payments are a thing of the past,” said Stephanie Sox, S.C. Department of Agriculture communications director. “There’s a misconception from our state leadership because crop insurance is not designated for disasters like what we had, and even the best insurance money can buy still leaves a lot on the table that it doesn’t cover.”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Even farmers who bought proper crop insurance and filed their claims meticulously couldn’t have been prepared for the double calamity of the drought and the flood.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Most farmers can afford policies that cover only 65 to 75 percent of their crops, according to Clemson agricultural economist Nathan Smith.</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Plunging cotton and peanut prices further complicate things for farmers trying to dig themselves out of debt.</a:t>
            </a:r>
          </a:p>
          <a:p>
            <a:r>
              <a:rPr lang="en-US" sz="1200" b="0" i="0" kern="1200" dirty="0" smtClean="0">
                <a:solidFill>
                  <a:schemeClr val="tx1"/>
                </a:solidFill>
                <a:effectLst/>
                <a:latin typeface="+mn-lt"/>
                <a:ea typeface="+mn-ea"/>
                <a:cs typeface="+mn-cs"/>
              </a:rPr>
              <a:t>“There is great concern in the agricultural community that at the end of 2016 it could be much worse than at the end of 2015,” </a:t>
            </a:r>
            <a:r>
              <a:rPr lang="en-US" sz="1200" b="0" i="0" kern="1200" dirty="0" err="1" smtClean="0">
                <a:solidFill>
                  <a:schemeClr val="tx1"/>
                </a:solidFill>
                <a:effectLst/>
                <a:latin typeface="+mn-lt"/>
                <a:ea typeface="+mn-ea"/>
                <a:cs typeface="+mn-cs"/>
              </a:rPr>
              <a:t>Ott</a:t>
            </a:r>
            <a:r>
              <a:rPr lang="en-US" sz="1200" b="0" i="0" kern="1200" dirty="0" smtClean="0">
                <a:solidFill>
                  <a:schemeClr val="tx1"/>
                </a:solidFill>
                <a:effectLst/>
                <a:latin typeface="+mn-lt"/>
                <a:ea typeface="+mn-ea"/>
                <a:cs typeface="+mn-cs"/>
              </a:rPr>
              <a:t> said.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especially will affect smaller and family farms, extension agents say, and may discourage younger S.C. farmers who are just starting out.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“It’s years like this that make it extremely difficult, especially for the younger guys trying to take over a part of their dad’s farm, to get established, so when he retires it will stay in the family,” Davis said.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Many may be one storm away from abandoning farming altogether.</a:t>
            </a:r>
          </a:p>
          <a:p>
            <a:r>
              <a:rPr lang="en-US" sz="1200" b="0" i="0" kern="1200" dirty="0" smtClean="0">
                <a:solidFill>
                  <a:schemeClr val="tx1"/>
                </a:solidFill>
                <a:effectLst/>
                <a:latin typeface="+mn-lt"/>
                <a:ea typeface="+mn-ea"/>
                <a:cs typeface="+mn-cs"/>
              </a:rPr>
              <a:t>For now, they are hoping the money in the House’s proposed state budget bill comes through and are asking Haley to give them a small part of the federal money. Although it would make only a dent in the losses, the extra $17 million the state received in addition to Haley’s $140 million request would help, </a:t>
            </a:r>
            <a:r>
              <a:rPr lang="en-US" sz="1200" b="0" i="0" kern="1200" dirty="0" err="1" smtClean="0">
                <a:solidFill>
                  <a:schemeClr val="tx1"/>
                </a:solidFill>
                <a:effectLst/>
                <a:latin typeface="+mn-lt"/>
                <a:ea typeface="+mn-ea"/>
                <a:cs typeface="+mn-cs"/>
              </a:rPr>
              <a:t>Ott</a:t>
            </a:r>
            <a:r>
              <a:rPr lang="en-US" sz="1200" b="0" i="0" kern="1200" dirty="0" smtClean="0">
                <a:solidFill>
                  <a:schemeClr val="tx1"/>
                </a:solidFill>
                <a:effectLst/>
                <a:latin typeface="+mn-lt"/>
                <a:ea typeface="+mn-ea"/>
                <a:cs typeface="+mn-cs"/>
              </a:rPr>
              <a:t> said.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“If we don’t plant another crop in April or May, it’s over.” he said. “It’s the only hope a farmer has now.”</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Read more here: http://www.thestate.com/news/politics-government/politics-columns-blogs/the-buzz/article64621712.html#storylink=cpy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r>
              <a:rPr lang="en-US" baseline="0" dirty="0" smtClean="0"/>
              <a:t>So important right now to connect consumers with opportunities to support farmers locally. </a:t>
            </a:r>
            <a:endParaRPr lang="en-US" dirty="0"/>
          </a:p>
        </p:txBody>
      </p:sp>
      <p:sp>
        <p:nvSpPr>
          <p:cNvPr id="4" name="Slide Number Placeholder 3"/>
          <p:cNvSpPr>
            <a:spLocks noGrp="1"/>
          </p:cNvSpPr>
          <p:nvPr>
            <p:ph type="sldNum" sz="quarter" idx="10"/>
          </p:nvPr>
        </p:nvSpPr>
        <p:spPr/>
        <p:txBody>
          <a:bodyPr/>
          <a:lstStyle/>
          <a:p>
            <a:fld id="{CAD9E1ED-3F8E-459E-986C-AC963B78DF44}" type="slidenum">
              <a:rPr lang="en-US" smtClean="0"/>
              <a:t>6</a:t>
            </a:fld>
            <a:endParaRPr lang="en-US"/>
          </a:p>
        </p:txBody>
      </p:sp>
    </p:spTree>
    <p:extLst>
      <p:ext uri="{BB962C8B-B14F-4D97-AF65-F5344CB8AC3E}">
        <p14:creationId xmlns:p14="http://schemas.microsoft.com/office/powerpoint/2010/main" val="225972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Awarded a USDA</a:t>
            </a:r>
            <a:r>
              <a:rPr lang="en-US" baseline="0" dirty="0" smtClean="0"/>
              <a:t> Farmers Market Promotion Program </a:t>
            </a:r>
            <a:r>
              <a:rPr lang="en-US" dirty="0" smtClean="0"/>
              <a:t>Grant</a:t>
            </a:r>
            <a:r>
              <a:rPr lang="en-US" baseline="0" dirty="0" smtClean="0"/>
              <a:t> to Connect Consumers and Producers that includes a Farm Tour as well as mapping the Midlands Food System and develop a Food Guide and engage Midlands residents in a Local Food Pledge. </a:t>
            </a:r>
            <a:endParaRPr lang="en-US" dirty="0"/>
          </a:p>
        </p:txBody>
      </p:sp>
      <p:sp>
        <p:nvSpPr>
          <p:cNvPr id="4" name="Slide Number Placeholder 3"/>
          <p:cNvSpPr>
            <a:spLocks noGrp="1"/>
          </p:cNvSpPr>
          <p:nvPr>
            <p:ph type="sldNum" sz="quarter" idx="10"/>
          </p:nvPr>
        </p:nvSpPr>
        <p:spPr/>
        <p:txBody>
          <a:bodyPr/>
          <a:lstStyle/>
          <a:p>
            <a:fld id="{CAD9E1ED-3F8E-459E-986C-AC963B78DF44}" type="slidenum">
              <a:rPr lang="en-US" smtClean="0"/>
              <a:t>7</a:t>
            </a:fld>
            <a:endParaRPr lang="en-US"/>
          </a:p>
        </p:txBody>
      </p:sp>
    </p:spTree>
    <p:extLst>
      <p:ext uri="{BB962C8B-B14F-4D97-AF65-F5344CB8AC3E}">
        <p14:creationId xmlns:p14="http://schemas.microsoft.com/office/powerpoint/2010/main" val="2517743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Farm Tour Objectives:</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Educate the Public about the Current Midlands Local Food System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Midlands Farm Tour will educate participants about the value, importance, and diversity of agriculture in our region through learning about production practices, barriers to market, how food is processed and distributed, and the individual farmers’ stories. Host farms will undergo training one month before the tour to learn how to best communicate what’s farmed in the Midlands region and what’s not, farming practices, and the importance of supporting local farms.</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Increase the Customer Base of Midlands Food-Producing Farmers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six months after the Midlands Farm Tour, the farms participating in the Midlands Farm Tour will have increased their customer base by as measured by the pre and post survey of producers. </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Increase the Amount of Money Consumers Spend on Direct Farm Purchases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Beginning the week after the farm tour, consumers who signed the pledge will begin spending at least $10.00 weekly on direct farm purchases as measured by the number of commitments made on the farm tour and a post survey conducted three months after the farm tour of those who committed. The survey will also measure why those who committed kept or did not keep their commitment. </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Make Farm Tour Participation Accessible to All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Midlands Farm Tour will be free to participants with WIC Vouchers and SNAP EBT cards. The tour will cost $10 per person or $25 per car if participants are able to pay. The Midlands Food Alliance will work to partner with local churches and organizations who have gardening projects to provide transportation for those unable to drive themselves. </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Connect Farmers with Training for Continued Agritourism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Farms that are interested in becoming </a:t>
            </a:r>
            <a:r>
              <a:rPr lang="en-US" sz="1200" kern="1200" dirty="0" err="1" smtClean="0">
                <a:solidFill>
                  <a:schemeClr val="tx1"/>
                </a:solidFill>
                <a:effectLst/>
                <a:latin typeface="+mn-lt"/>
                <a:ea typeface="+mn-ea"/>
                <a:cs typeface="+mn-cs"/>
              </a:rPr>
              <a:t>agritourism</a:t>
            </a:r>
            <a:r>
              <a:rPr lang="en-US" sz="1200" kern="1200" dirty="0" smtClean="0">
                <a:solidFill>
                  <a:schemeClr val="tx1"/>
                </a:solidFill>
                <a:effectLst/>
                <a:latin typeface="+mn-lt"/>
                <a:ea typeface="+mn-ea"/>
                <a:cs typeface="+mn-cs"/>
              </a:rPr>
              <a:t> enterprises seasonally or year round will be connected with the South Carolina Department of Agriculture for further training and marketing assistance. </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Build a Network of Food Producing Farmers and Supporters in the SC Midlands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base of local food supporters can be used to support food producing farmers in their efforts and hurdles they face in expanding to new markets, producing new product, and teaching others how to do the same. The Midlands Food Alliance meets monthly, has launched a monthly newsletter, organized a Midlands Local Food Guide and is hosting county potlucks for farmers and eaters who care, and is the first organization to build a network of farmers producing food and those who support them in the SC Midlands.</a:t>
            </a:r>
          </a:p>
          <a:p>
            <a:endParaRPr lang="en-US" dirty="0"/>
          </a:p>
        </p:txBody>
      </p:sp>
      <p:sp>
        <p:nvSpPr>
          <p:cNvPr id="4" name="Slide Number Placeholder 3"/>
          <p:cNvSpPr>
            <a:spLocks noGrp="1"/>
          </p:cNvSpPr>
          <p:nvPr>
            <p:ph type="sldNum" sz="quarter" idx="10"/>
          </p:nvPr>
        </p:nvSpPr>
        <p:spPr/>
        <p:txBody>
          <a:bodyPr/>
          <a:lstStyle/>
          <a:p>
            <a:fld id="{CAD9E1ED-3F8E-459E-986C-AC963B78DF44}" type="slidenum">
              <a:rPr lang="en-US" smtClean="0"/>
              <a:t>8</a:t>
            </a:fld>
            <a:endParaRPr lang="en-US"/>
          </a:p>
        </p:txBody>
      </p:sp>
    </p:spTree>
    <p:extLst>
      <p:ext uri="{BB962C8B-B14F-4D97-AF65-F5344CB8AC3E}">
        <p14:creationId xmlns:p14="http://schemas.microsoft.com/office/powerpoint/2010/main" val="3768678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Developed a Printed and Digital Midlands Local Food Guide in 2015 and the USDA</a:t>
            </a:r>
            <a:r>
              <a:rPr lang="en-US" baseline="0" dirty="0" smtClean="0"/>
              <a:t> grant is allowing us to map the Midlands food system online to then use that data to generate a local food guide and also share it with agencies like the SC </a:t>
            </a:r>
            <a:r>
              <a:rPr lang="en-US" baseline="0" dirty="0" err="1" smtClean="0"/>
              <a:t>Dept</a:t>
            </a:r>
            <a:r>
              <a:rPr lang="en-US" baseline="0" dirty="0" smtClean="0"/>
              <a:t> of Ag who are wanting to update their Certified SC Grown database.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Midlands Farmer Survey was conducted from fall 2013 through summer 2014. The lack of comprehensive farm lists in the region was a hurdle to gathering data and communicating with farmers. The initial survey of local, food-producing farmers indicated that many farmers are not regularly communicating with each other, potential customers, or agricultural organizations. 77% of Midlands food-producing farmers were interested in connecting with more customers and selling through outlets they do not currently use. Food literacy is a hurdle for these farmers' potential customers with many eaters not knowing what a food system is or where to buy food locally.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AD9E1ED-3F8E-459E-986C-AC963B78DF44}" type="slidenum">
              <a:rPr lang="en-US" smtClean="0"/>
              <a:t>9</a:t>
            </a:fld>
            <a:endParaRPr lang="en-US"/>
          </a:p>
        </p:txBody>
      </p:sp>
    </p:spTree>
    <p:extLst>
      <p:ext uri="{BB962C8B-B14F-4D97-AF65-F5344CB8AC3E}">
        <p14:creationId xmlns:p14="http://schemas.microsoft.com/office/powerpoint/2010/main" val="2182238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Tabling at Farmers Markets</a:t>
            </a:r>
            <a:r>
              <a:rPr lang="en-US" baseline="0" dirty="0" smtClean="0"/>
              <a:t> to promote the tour and to also get folks to sign onto the Local Food Pledge. SC </a:t>
            </a:r>
            <a:r>
              <a:rPr lang="en-US" baseline="0" dirty="0" err="1" smtClean="0"/>
              <a:t>Dept</a:t>
            </a:r>
            <a:r>
              <a:rPr lang="en-US" baseline="0" dirty="0" smtClean="0"/>
              <a:t> of Ag partnering with us on the Pledge. </a:t>
            </a:r>
            <a:endParaRPr lang="en-US" dirty="0" smtClean="0"/>
          </a:p>
          <a:p>
            <a:endParaRPr lang="en-US" dirty="0"/>
          </a:p>
        </p:txBody>
      </p:sp>
      <p:sp>
        <p:nvSpPr>
          <p:cNvPr id="4" name="Slide Number Placeholder 3"/>
          <p:cNvSpPr>
            <a:spLocks noGrp="1"/>
          </p:cNvSpPr>
          <p:nvPr>
            <p:ph type="sldNum" sz="quarter" idx="10"/>
          </p:nvPr>
        </p:nvSpPr>
        <p:spPr/>
        <p:txBody>
          <a:bodyPr/>
          <a:lstStyle/>
          <a:p>
            <a:fld id="{CAD9E1ED-3F8E-459E-986C-AC963B78DF44}" type="slidenum">
              <a:rPr lang="en-US" smtClean="0"/>
              <a:t>10</a:t>
            </a:fld>
            <a:endParaRPr lang="en-US"/>
          </a:p>
        </p:txBody>
      </p:sp>
    </p:spTree>
    <p:extLst>
      <p:ext uri="{BB962C8B-B14F-4D97-AF65-F5344CB8AC3E}">
        <p14:creationId xmlns:p14="http://schemas.microsoft.com/office/powerpoint/2010/main" val="585089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a:t>
            </a:r>
            <a:r>
              <a:rPr lang="en-US" baseline="0" dirty="0" smtClean="0"/>
              <a:t> Food Systems Planning into consideration with municipal and county plans is important because development is a threat to farmland. </a:t>
            </a:r>
            <a:endParaRPr lang="en-US" dirty="0"/>
          </a:p>
        </p:txBody>
      </p:sp>
      <p:sp>
        <p:nvSpPr>
          <p:cNvPr id="4" name="Slide Number Placeholder 3"/>
          <p:cNvSpPr>
            <a:spLocks noGrp="1"/>
          </p:cNvSpPr>
          <p:nvPr>
            <p:ph type="sldNum" sz="quarter" idx="10"/>
          </p:nvPr>
        </p:nvSpPr>
        <p:spPr/>
        <p:txBody>
          <a:bodyPr/>
          <a:lstStyle/>
          <a:p>
            <a:fld id="{CAD9E1ED-3F8E-459E-986C-AC963B78DF44}" type="slidenum">
              <a:rPr lang="en-US" smtClean="0"/>
              <a:t>12</a:t>
            </a:fld>
            <a:endParaRPr lang="en-US"/>
          </a:p>
        </p:txBody>
      </p:sp>
    </p:spTree>
    <p:extLst>
      <p:ext uri="{BB962C8B-B14F-4D97-AF65-F5344CB8AC3E}">
        <p14:creationId xmlns:p14="http://schemas.microsoft.com/office/powerpoint/2010/main" val="2322381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264750-C9C0-46F8-9AA4-F8D977DA3ECC}"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B1619-2D37-4641-B1C4-BF71546DAEA6}" type="slidenum">
              <a:rPr lang="en-US" smtClean="0"/>
              <a:t>‹#›</a:t>
            </a:fld>
            <a:endParaRPr lang="en-US"/>
          </a:p>
        </p:txBody>
      </p:sp>
    </p:spTree>
    <p:extLst>
      <p:ext uri="{BB962C8B-B14F-4D97-AF65-F5344CB8AC3E}">
        <p14:creationId xmlns:p14="http://schemas.microsoft.com/office/powerpoint/2010/main" val="161939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64750-C9C0-46F8-9AA4-F8D977DA3ECC}"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B1619-2D37-4641-B1C4-BF71546DAEA6}" type="slidenum">
              <a:rPr lang="en-US" smtClean="0"/>
              <a:t>‹#›</a:t>
            </a:fld>
            <a:endParaRPr lang="en-US"/>
          </a:p>
        </p:txBody>
      </p:sp>
    </p:spTree>
    <p:extLst>
      <p:ext uri="{BB962C8B-B14F-4D97-AF65-F5344CB8AC3E}">
        <p14:creationId xmlns:p14="http://schemas.microsoft.com/office/powerpoint/2010/main" val="3649029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64750-C9C0-46F8-9AA4-F8D977DA3ECC}"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B1619-2D37-4641-B1C4-BF71546DAEA6}" type="slidenum">
              <a:rPr lang="en-US" smtClean="0"/>
              <a:t>‹#›</a:t>
            </a:fld>
            <a:endParaRPr lang="en-US"/>
          </a:p>
        </p:txBody>
      </p:sp>
    </p:spTree>
    <p:extLst>
      <p:ext uri="{BB962C8B-B14F-4D97-AF65-F5344CB8AC3E}">
        <p14:creationId xmlns:p14="http://schemas.microsoft.com/office/powerpoint/2010/main" val="12162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64750-C9C0-46F8-9AA4-F8D977DA3ECC}"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B1619-2D37-4641-B1C4-BF71546DAEA6}" type="slidenum">
              <a:rPr lang="en-US" smtClean="0"/>
              <a:t>‹#›</a:t>
            </a:fld>
            <a:endParaRPr lang="en-US"/>
          </a:p>
        </p:txBody>
      </p:sp>
    </p:spTree>
    <p:extLst>
      <p:ext uri="{BB962C8B-B14F-4D97-AF65-F5344CB8AC3E}">
        <p14:creationId xmlns:p14="http://schemas.microsoft.com/office/powerpoint/2010/main" val="277833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264750-C9C0-46F8-9AA4-F8D977DA3ECC}"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B1619-2D37-4641-B1C4-BF71546DAEA6}" type="slidenum">
              <a:rPr lang="en-US" smtClean="0"/>
              <a:t>‹#›</a:t>
            </a:fld>
            <a:endParaRPr lang="en-US"/>
          </a:p>
        </p:txBody>
      </p:sp>
    </p:spTree>
    <p:extLst>
      <p:ext uri="{BB962C8B-B14F-4D97-AF65-F5344CB8AC3E}">
        <p14:creationId xmlns:p14="http://schemas.microsoft.com/office/powerpoint/2010/main" val="3913875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264750-C9C0-46F8-9AA4-F8D977DA3ECC}" type="datetimeFigureOut">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B1619-2D37-4641-B1C4-BF71546DAEA6}" type="slidenum">
              <a:rPr lang="en-US" smtClean="0"/>
              <a:t>‹#›</a:t>
            </a:fld>
            <a:endParaRPr lang="en-US"/>
          </a:p>
        </p:txBody>
      </p:sp>
    </p:spTree>
    <p:extLst>
      <p:ext uri="{BB962C8B-B14F-4D97-AF65-F5344CB8AC3E}">
        <p14:creationId xmlns:p14="http://schemas.microsoft.com/office/powerpoint/2010/main" val="2621700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264750-C9C0-46F8-9AA4-F8D977DA3ECC}" type="datetimeFigureOut">
              <a:rPr lang="en-US" smtClean="0"/>
              <a:t>3/17/2016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FB1619-2D37-4641-B1C4-BF71546DAEA6}" type="slidenum">
              <a:rPr lang="en-US" smtClean="0"/>
              <a:t>‹#›</a:t>
            </a:fld>
            <a:endParaRPr lang="en-US"/>
          </a:p>
        </p:txBody>
      </p:sp>
    </p:spTree>
    <p:extLst>
      <p:ext uri="{BB962C8B-B14F-4D97-AF65-F5344CB8AC3E}">
        <p14:creationId xmlns:p14="http://schemas.microsoft.com/office/powerpoint/2010/main" val="117581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264750-C9C0-46F8-9AA4-F8D977DA3ECC}" type="datetimeFigureOut">
              <a:rPr lang="en-US" smtClean="0"/>
              <a:t>3/17/2016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FB1619-2D37-4641-B1C4-BF71546DAEA6}" type="slidenum">
              <a:rPr lang="en-US" smtClean="0"/>
              <a:t>‹#›</a:t>
            </a:fld>
            <a:endParaRPr lang="en-US"/>
          </a:p>
        </p:txBody>
      </p:sp>
    </p:spTree>
    <p:extLst>
      <p:ext uri="{BB962C8B-B14F-4D97-AF65-F5344CB8AC3E}">
        <p14:creationId xmlns:p14="http://schemas.microsoft.com/office/powerpoint/2010/main" val="295695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64750-C9C0-46F8-9AA4-F8D977DA3ECC}" type="datetimeFigureOut">
              <a:rPr lang="en-US" smtClean="0"/>
              <a:t>3/17/2016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FB1619-2D37-4641-B1C4-BF71546DAEA6}" type="slidenum">
              <a:rPr lang="en-US" smtClean="0"/>
              <a:t>‹#›</a:t>
            </a:fld>
            <a:endParaRPr lang="en-US"/>
          </a:p>
        </p:txBody>
      </p:sp>
    </p:spTree>
    <p:extLst>
      <p:ext uri="{BB962C8B-B14F-4D97-AF65-F5344CB8AC3E}">
        <p14:creationId xmlns:p14="http://schemas.microsoft.com/office/powerpoint/2010/main" val="295383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64750-C9C0-46F8-9AA4-F8D977DA3ECC}" type="datetimeFigureOut">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B1619-2D37-4641-B1C4-BF71546DAEA6}" type="slidenum">
              <a:rPr lang="en-US" smtClean="0"/>
              <a:t>‹#›</a:t>
            </a:fld>
            <a:endParaRPr lang="en-US"/>
          </a:p>
        </p:txBody>
      </p:sp>
    </p:spTree>
    <p:extLst>
      <p:ext uri="{BB962C8B-B14F-4D97-AF65-F5344CB8AC3E}">
        <p14:creationId xmlns:p14="http://schemas.microsoft.com/office/powerpoint/2010/main" val="2796996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64750-C9C0-46F8-9AA4-F8D977DA3ECC}" type="datetimeFigureOut">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B1619-2D37-4641-B1C4-BF71546DAEA6}" type="slidenum">
              <a:rPr lang="en-US" smtClean="0"/>
              <a:t>‹#›</a:t>
            </a:fld>
            <a:endParaRPr lang="en-US"/>
          </a:p>
        </p:txBody>
      </p:sp>
    </p:spTree>
    <p:extLst>
      <p:ext uri="{BB962C8B-B14F-4D97-AF65-F5344CB8AC3E}">
        <p14:creationId xmlns:p14="http://schemas.microsoft.com/office/powerpoint/2010/main" val="2918035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64750-C9C0-46F8-9AA4-F8D977DA3ECC}" type="datetimeFigureOut">
              <a:rPr lang="en-US" smtClean="0"/>
              <a:t>3/17/2016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B1619-2D37-4641-B1C4-BF71546DAEA6}" type="slidenum">
              <a:rPr lang="en-US" smtClean="0"/>
              <a:t>‹#›</a:t>
            </a:fld>
            <a:endParaRPr lang="en-US"/>
          </a:p>
        </p:txBody>
      </p:sp>
    </p:spTree>
    <p:extLst>
      <p:ext uri="{BB962C8B-B14F-4D97-AF65-F5344CB8AC3E}">
        <p14:creationId xmlns:p14="http://schemas.microsoft.com/office/powerpoint/2010/main" val="821666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rmAutofit/>
          </a:bodyPr>
          <a:lstStyle/>
          <a:p>
            <a:r>
              <a:rPr lang="en-US" dirty="0"/>
              <a:t>Bridging the Gap, </a:t>
            </a:r>
            <a:r>
              <a:rPr lang="en-US" dirty="0" smtClean="0"/>
              <a:t>Consumers</a:t>
            </a:r>
            <a:br>
              <a:rPr lang="en-US" dirty="0" smtClean="0"/>
            </a:br>
            <a:r>
              <a:rPr lang="en-US" dirty="0" smtClean="0"/>
              <a:t>and Producers</a:t>
            </a:r>
            <a:r>
              <a:rPr lang="en-US" dirty="0"/>
              <a:t> </a:t>
            </a:r>
          </a:p>
        </p:txBody>
      </p:sp>
      <p:sp>
        <p:nvSpPr>
          <p:cNvPr id="3" name="Subtitle 2"/>
          <p:cNvSpPr>
            <a:spLocks noGrp="1"/>
          </p:cNvSpPr>
          <p:nvPr>
            <p:ph type="subTitle" idx="1"/>
          </p:nvPr>
        </p:nvSpPr>
        <p:spPr>
          <a:xfrm>
            <a:off x="1420586" y="4452257"/>
            <a:ext cx="6400800" cy="1905000"/>
          </a:xfrm>
        </p:spPr>
        <p:txBody>
          <a:bodyPr>
            <a:normAutofit fontScale="77500" lnSpcReduction="20000"/>
          </a:bodyPr>
          <a:lstStyle/>
          <a:p>
            <a:r>
              <a:rPr lang="en-US" dirty="0"/>
              <a:t>Marie Stallworth</a:t>
            </a:r>
            <a:br>
              <a:rPr lang="en-US" dirty="0"/>
            </a:br>
            <a:r>
              <a:rPr lang="en-US" dirty="0"/>
              <a:t/>
            </a:r>
            <a:br>
              <a:rPr lang="en-US" dirty="0"/>
            </a:br>
            <a:r>
              <a:rPr lang="en-US" dirty="0" smtClean="0"/>
              <a:t> </a:t>
            </a:r>
            <a:r>
              <a:rPr lang="en-US" dirty="0"/>
              <a:t>Director of Public Policy, Sustainable Midlands</a:t>
            </a:r>
            <a:br>
              <a:rPr lang="en-US" dirty="0"/>
            </a:br>
            <a:r>
              <a:rPr lang="en-US" dirty="0"/>
              <a:t/>
            </a:r>
            <a:br>
              <a:rPr lang="en-US" dirty="0"/>
            </a:br>
            <a:r>
              <a:rPr lang="en-US" dirty="0" smtClean="0"/>
              <a:t>Co-Founder</a:t>
            </a:r>
            <a:r>
              <a:rPr lang="en-US" dirty="0"/>
              <a:t>, Midlands Food Alliance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367643"/>
            <a:ext cx="4667902" cy="1905266"/>
          </a:xfrm>
          <a:prstGeom prst="rect">
            <a:avLst/>
          </a:prstGeom>
        </p:spPr>
      </p:pic>
    </p:spTree>
    <p:extLst>
      <p:ext uri="{BB962C8B-B14F-4D97-AF65-F5344CB8AC3E}">
        <p14:creationId xmlns:p14="http://schemas.microsoft.com/office/powerpoint/2010/main" val="2534037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5901" y="1143000"/>
            <a:ext cx="4679608" cy="4615251"/>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55" y="1143000"/>
            <a:ext cx="4457465" cy="4615251"/>
          </a:xfrm>
          <a:prstGeom prst="rect">
            <a:avLst/>
          </a:prstGeom>
        </p:spPr>
      </p:pic>
    </p:spTree>
    <p:extLst>
      <p:ext uri="{BB962C8B-B14F-4D97-AF65-F5344CB8AC3E}">
        <p14:creationId xmlns:p14="http://schemas.microsoft.com/office/powerpoint/2010/main" val="3681571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Local Food Pledge</a:t>
            </a:r>
            <a:endParaRPr lang="en-US" u="sng"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Do </a:t>
            </a:r>
            <a:r>
              <a:rPr lang="en-US" dirty="0"/>
              <a:t>you believe in supporting Midlands </a:t>
            </a:r>
            <a:r>
              <a:rPr lang="en-US" dirty="0" smtClean="0"/>
              <a:t>farmers? Do </a:t>
            </a:r>
            <a:r>
              <a:rPr lang="en-US" dirty="0"/>
              <a:t>you agree we all should build a food system that provides a </a:t>
            </a:r>
            <a:r>
              <a:rPr lang="en-US" dirty="0" smtClean="0"/>
              <a:t>sustainable </a:t>
            </a:r>
            <a:r>
              <a:rPr lang="en-US" dirty="0"/>
              <a:t>living for farmers and farm-workers, where </a:t>
            </a:r>
            <a:r>
              <a:rPr lang="en-US" dirty="0" smtClean="0"/>
              <a:t>all </a:t>
            </a:r>
            <a:r>
              <a:rPr lang="en-US" dirty="0"/>
              <a:t>residents have access to healthy and affordable food, </a:t>
            </a:r>
            <a:r>
              <a:rPr lang="en-US" dirty="0" smtClean="0"/>
              <a:t>and </a:t>
            </a:r>
            <a:r>
              <a:rPr lang="en-US" dirty="0"/>
              <a:t>our natural resources are valued</a:t>
            </a:r>
            <a:r>
              <a:rPr lang="en-US" dirty="0" smtClean="0"/>
              <a:t>?</a:t>
            </a:r>
          </a:p>
          <a:p>
            <a:pPr marL="0" indent="0">
              <a:buNone/>
            </a:pPr>
            <a:endParaRPr lang="en-US" dirty="0" smtClean="0"/>
          </a:p>
          <a:p>
            <a:pPr marL="0" indent="0" algn="ctr">
              <a:buNone/>
            </a:pPr>
            <a:r>
              <a:rPr lang="en-US" i="1" dirty="0" smtClean="0"/>
              <a:t>SIGN </a:t>
            </a:r>
            <a:r>
              <a:rPr lang="en-US" i="1" dirty="0"/>
              <a:t>the LOCAL FOOD PLEDGE:  I pledge to spend at least $10 weekly on foods produced in South Carolina and support my county and </a:t>
            </a:r>
          </a:p>
          <a:p>
            <a:pPr marL="0" indent="0" algn="ctr">
              <a:buNone/>
            </a:pPr>
            <a:r>
              <a:rPr lang="en-US" i="1" dirty="0" smtClean="0"/>
              <a:t>city </a:t>
            </a:r>
            <a:r>
              <a:rPr lang="en-US" i="1" dirty="0"/>
              <a:t>leadership in prioritizing local food production.</a:t>
            </a:r>
          </a:p>
        </p:txBody>
      </p:sp>
    </p:spTree>
    <p:extLst>
      <p:ext uri="{BB962C8B-B14F-4D97-AF65-F5344CB8AC3E}">
        <p14:creationId xmlns:p14="http://schemas.microsoft.com/office/powerpoint/2010/main" val="2606886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7400" y="152400"/>
            <a:ext cx="4924155" cy="6464533"/>
          </a:xfrm>
        </p:spPr>
      </p:pic>
    </p:spTree>
    <p:extLst>
      <p:ext uri="{BB962C8B-B14F-4D97-AF65-F5344CB8AC3E}">
        <p14:creationId xmlns:p14="http://schemas.microsoft.com/office/powerpoint/2010/main" val="1709693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1371" y="0"/>
            <a:ext cx="5390029" cy="6858000"/>
          </a:xfrm>
        </p:spPr>
      </p:pic>
    </p:spTree>
    <p:extLst>
      <p:ext uri="{BB962C8B-B14F-4D97-AF65-F5344CB8AC3E}">
        <p14:creationId xmlns:p14="http://schemas.microsoft.com/office/powerpoint/2010/main" val="346401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745" y="-50279"/>
            <a:ext cx="6871855" cy="6908279"/>
          </a:xfrm>
          <a:prstGeom prst="rect">
            <a:avLst/>
          </a:prstGeom>
        </p:spPr>
      </p:pic>
      <p:sp>
        <p:nvSpPr>
          <p:cNvPr id="5" name="TextBox 4"/>
          <p:cNvSpPr txBox="1"/>
          <p:nvPr/>
        </p:nvSpPr>
        <p:spPr>
          <a:xfrm>
            <a:off x="533400" y="2286000"/>
            <a:ext cx="8229600" cy="3600986"/>
          </a:xfrm>
          <a:prstGeom prst="rect">
            <a:avLst/>
          </a:prstGeom>
          <a:solidFill>
            <a:schemeClr val="accent3">
              <a:lumMod val="40000"/>
              <a:lumOff val="60000"/>
            </a:schemeClr>
          </a:solidFill>
        </p:spPr>
        <p:txBody>
          <a:bodyPr wrap="square" rtlCol="0">
            <a:spAutoFit/>
          </a:bodyPr>
          <a:lstStyle/>
          <a:p>
            <a:pPr algn="ctr"/>
            <a:r>
              <a:rPr lang="en-US" sz="2400" b="1" i="1" dirty="0" smtClean="0">
                <a:solidFill>
                  <a:prstClr val="black"/>
                </a:solidFill>
              </a:rPr>
              <a:t>“Food Policy Councils foster communication and civic action at the grassroots. They’re a chance for people to shape, from the bottom up, the nature of a system that can seem distant and bewildering, even as it affects so much of their lives. Achieving food democracy and social justice is a key part of any food policy council’s mission.” - </a:t>
            </a:r>
            <a:r>
              <a:rPr lang="en-US" sz="2400" i="1" dirty="0" smtClean="0">
                <a:solidFill>
                  <a:prstClr val="black"/>
                </a:solidFill>
              </a:rPr>
              <a:t>Doing Food Policy Councils Right: A Guide to Development and Action by Michael Burgan and Mark Winne</a:t>
            </a:r>
          </a:p>
          <a:p>
            <a:endParaRPr lang="en-US" i="1" dirty="0">
              <a:solidFill>
                <a:prstClr val="black"/>
              </a:solidFill>
            </a:endParaRPr>
          </a:p>
          <a:p>
            <a:endParaRPr lang="en-US" i="1" dirty="0">
              <a:solidFill>
                <a:prstClr val="black"/>
              </a:solidFill>
            </a:endParaRPr>
          </a:p>
        </p:txBody>
      </p:sp>
    </p:spTree>
    <p:extLst>
      <p:ext uri="{BB962C8B-B14F-4D97-AF65-F5344CB8AC3E}">
        <p14:creationId xmlns:p14="http://schemas.microsoft.com/office/powerpoint/2010/main" val="908503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
            <a:ext cx="8305800" cy="359918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200525"/>
            <a:ext cx="22098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886200"/>
            <a:ext cx="2733933"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1593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3">
                    <a:lumMod val="75000"/>
                  </a:schemeClr>
                </a:solidFill>
              </a:rPr>
              <a:t>Geographical Focus</a:t>
            </a:r>
            <a:endParaRPr lang="en-US" sz="4800" dirty="0"/>
          </a:p>
        </p:txBody>
      </p:sp>
      <p:sp>
        <p:nvSpPr>
          <p:cNvPr id="4" name="Rectangle 3"/>
          <p:cNvSpPr/>
          <p:nvPr/>
        </p:nvSpPr>
        <p:spPr>
          <a:xfrm>
            <a:off x="4453217" y="3244334"/>
            <a:ext cx="237566" cy="369332"/>
          </a:xfrm>
          <a:prstGeom prst="rect">
            <a:avLst/>
          </a:prstGeom>
        </p:spPr>
        <p:txBody>
          <a:bodyPr wrap="none">
            <a:spAutoFit/>
          </a:bodyPr>
          <a:lstStyle/>
          <a:p>
            <a:r>
              <a:rPr lang="en-US" b="0" dirty="0" smtClean="0">
                <a:effectLst/>
              </a:rPr>
              <a:t> </a:t>
            </a:r>
            <a:endParaRPr lang="en-US" dirty="0"/>
          </a:p>
        </p:txBody>
      </p:sp>
      <p:pic>
        <p:nvPicPr>
          <p:cNvPr id="5" name="Shape 236"/>
          <p:cNvPicPr preferRelativeResize="0">
            <a:picLocks noGrp="1"/>
          </p:cNvPicPr>
          <p:nvPr>
            <p:ph idx="1"/>
          </p:nvPr>
        </p:nvPicPr>
        <p:blipFill rotWithShape="1">
          <a:blip r:embed="rId2">
            <a:alphaModFix/>
          </a:blip>
          <a:srcRect t="7200" b="7200"/>
          <a:stretch/>
        </p:blipFill>
        <p:spPr>
          <a:xfrm>
            <a:off x="1103481" y="1752600"/>
            <a:ext cx="7174604" cy="3945753"/>
          </a:xfrm>
          <a:prstGeom prst="rect">
            <a:avLst/>
          </a:prstGeom>
          <a:noFill/>
          <a:ln>
            <a:noFill/>
          </a:ln>
        </p:spPr>
      </p:pic>
    </p:spTree>
    <p:extLst>
      <p:ext uri="{BB962C8B-B14F-4D97-AF65-F5344CB8AC3E}">
        <p14:creationId xmlns:p14="http://schemas.microsoft.com/office/powerpoint/2010/main" val="431054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68362"/>
          </a:xfrm>
        </p:spPr>
        <p:txBody>
          <a:bodyPr>
            <a:normAutofit fontScale="90000"/>
          </a:bodyPr>
          <a:lstStyle/>
          <a:p>
            <a:r>
              <a:rPr lang="en-US" sz="6700" b="1" dirty="0" smtClean="0">
                <a:solidFill>
                  <a:schemeClr val="accent3">
                    <a:lumMod val="75000"/>
                  </a:schemeClr>
                </a:solidFill>
              </a:rPr>
              <a:t>Core Values</a:t>
            </a:r>
            <a:r>
              <a:rPr lang="en-US" dirty="0" smtClean="0"/>
              <a:t/>
            </a:r>
            <a:br>
              <a:rPr lang="en-US" dirty="0" smtClean="0"/>
            </a:br>
            <a:endParaRPr lang="en-US" dirty="0"/>
          </a:p>
        </p:txBody>
      </p:sp>
      <p:sp>
        <p:nvSpPr>
          <p:cNvPr id="3" name="Content Placeholder 2"/>
          <p:cNvSpPr>
            <a:spLocks noGrp="1"/>
          </p:cNvSpPr>
          <p:nvPr>
            <p:ph idx="1"/>
          </p:nvPr>
        </p:nvSpPr>
        <p:spPr>
          <a:xfrm>
            <a:off x="762000" y="1600200"/>
            <a:ext cx="8229600" cy="4525963"/>
          </a:xfrm>
        </p:spPr>
        <p:txBody>
          <a:bodyPr>
            <a:normAutofit lnSpcReduction="10000"/>
          </a:bodyPr>
          <a:lstStyle/>
          <a:p>
            <a:pPr fontAlgn="base"/>
            <a:r>
              <a:rPr lang="en-US" sz="3600" dirty="0" smtClean="0"/>
              <a:t>Fairness</a:t>
            </a:r>
            <a:endParaRPr lang="en-US" sz="3600" dirty="0"/>
          </a:p>
          <a:p>
            <a:pPr fontAlgn="base"/>
            <a:r>
              <a:rPr lang="en-US" sz="3600" dirty="0" smtClean="0"/>
              <a:t>Security</a:t>
            </a:r>
            <a:endParaRPr lang="en-US" sz="3600" dirty="0"/>
          </a:p>
          <a:p>
            <a:pPr fontAlgn="base"/>
            <a:r>
              <a:rPr lang="en-US" sz="3600" dirty="0" smtClean="0"/>
              <a:t>Health</a:t>
            </a:r>
            <a:endParaRPr lang="en-US" sz="3600" dirty="0"/>
          </a:p>
          <a:p>
            <a:pPr fontAlgn="base"/>
            <a:r>
              <a:rPr lang="en-US" sz="3600" dirty="0" smtClean="0"/>
              <a:t>Sustainability</a:t>
            </a:r>
            <a:endParaRPr lang="en-US" sz="3600" dirty="0"/>
          </a:p>
          <a:p>
            <a:pPr fontAlgn="base"/>
            <a:r>
              <a:rPr lang="en-US" sz="3600" dirty="0" smtClean="0"/>
              <a:t>Equitability</a:t>
            </a:r>
            <a:endParaRPr lang="en-US" sz="3600" dirty="0"/>
          </a:p>
          <a:p>
            <a:pPr fontAlgn="base"/>
            <a:r>
              <a:rPr lang="en-US" sz="3600" dirty="0" smtClean="0"/>
              <a:t>Dependable</a:t>
            </a:r>
            <a:endParaRPr lang="en-US" sz="3600" dirty="0"/>
          </a:p>
          <a:p>
            <a:pPr fontAlgn="base"/>
            <a:r>
              <a:rPr lang="en-US" sz="3600" dirty="0" smtClean="0"/>
              <a:t>Competence</a:t>
            </a:r>
            <a:endParaRPr lang="en-US" sz="36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676400"/>
            <a:ext cx="4060320" cy="4081841"/>
          </a:xfrm>
          <a:prstGeom prst="rect">
            <a:avLst/>
          </a:prstGeom>
        </p:spPr>
      </p:pic>
    </p:spTree>
    <p:extLst>
      <p:ext uri="{BB962C8B-B14F-4D97-AF65-F5344CB8AC3E}">
        <p14:creationId xmlns:p14="http://schemas.microsoft.com/office/powerpoint/2010/main" val="4006839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371600"/>
          </a:xfrm>
        </p:spPr>
        <p:txBody>
          <a:bodyPr>
            <a:normAutofit fontScale="90000"/>
          </a:bodyPr>
          <a:lstStyle/>
          <a:p>
            <a:r>
              <a:rPr lang="en-US" sz="6000" b="1" dirty="0">
                <a:solidFill>
                  <a:schemeClr val="accent3">
                    <a:lumMod val="75000"/>
                  </a:schemeClr>
                </a:solidFill>
              </a:rPr>
              <a:t>Vision for the Midlands Food System</a:t>
            </a:r>
            <a:r>
              <a:rPr lang="en-US" dirty="0" smtClean="0"/>
              <a:t/>
            </a:r>
            <a:br>
              <a:rPr lang="en-US" dirty="0" smtClean="0"/>
            </a:br>
            <a:endParaRPr lang="en-US" dirty="0"/>
          </a:p>
        </p:txBody>
      </p:sp>
      <p:sp>
        <p:nvSpPr>
          <p:cNvPr id="3" name="Content Placeholder 2"/>
          <p:cNvSpPr>
            <a:spLocks noGrp="1"/>
          </p:cNvSpPr>
          <p:nvPr>
            <p:ph idx="1"/>
          </p:nvPr>
        </p:nvSpPr>
        <p:spPr>
          <a:xfrm>
            <a:off x="685800" y="1752600"/>
            <a:ext cx="8229600" cy="4525963"/>
          </a:xfrm>
        </p:spPr>
        <p:txBody>
          <a:bodyPr>
            <a:normAutofit fontScale="92500" lnSpcReduction="20000"/>
          </a:bodyPr>
          <a:lstStyle/>
          <a:p>
            <a:pPr fontAlgn="base"/>
            <a:r>
              <a:rPr lang="en-US" dirty="0" smtClean="0"/>
              <a:t>Consuming </a:t>
            </a:r>
            <a:r>
              <a:rPr lang="en-US" dirty="0"/>
              <a:t>Seasonal/Regional/Local Food</a:t>
            </a:r>
          </a:p>
          <a:p>
            <a:pPr fontAlgn="base"/>
            <a:r>
              <a:rPr lang="en-US" dirty="0" smtClean="0"/>
              <a:t>Less </a:t>
            </a:r>
            <a:r>
              <a:rPr lang="en-US" dirty="0"/>
              <a:t>Fast Food</a:t>
            </a:r>
          </a:p>
          <a:p>
            <a:pPr fontAlgn="base"/>
            <a:r>
              <a:rPr lang="en-US" dirty="0" smtClean="0"/>
              <a:t>More </a:t>
            </a:r>
            <a:r>
              <a:rPr lang="en-US" dirty="0"/>
              <a:t>Time Spent in the Kitchen</a:t>
            </a:r>
          </a:p>
          <a:p>
            <a:pPr fontAlgn="base"/>
            <a:r>
              <a:rPr lang="en-US" dirty="0" smtClean="0"/>
              <a:t>Food </a:t>
            </a:r>
            <a:r>
              <a:rPr lang="en-US" dirty="0"/>
              <a:t>Self Sufficiency</a:t>
            </a:r>
          </a:p>
          <a:p>
            <a:pPr fontAlgn="base"/>
            <a:r>
              <a:rPr lang="en-US" dirty="0" smtClean="0"/>
              <a:t>Honest </a:t>
            </a:r>
            <a:r>
              <a:rPr lang="en-US" dirty="0"/>
              <a:t>&amp; Transparent Food Production &amp; Purchasing</a:t>
            </a:r>
          </a:p>
          <a:p>
            <a:pPr fontAlgn="base"/>
            <a:r>
              <a:rPr lang="en-US" dirty="0" smtClean="0"/>
              <a:t>Local </a:t>
            </a:r>
            <a:r>
              <a:rPr lang="en-US" dirty="0"/>
              <a:t>Food Available in Schools</a:t>
            </a:r>
          </a:p>
          <a:p>
            <a:pPr fontAlgn="base"/>
            <a:r>
              <a:rPr lang="en-US" dirty="0" smtClean="0"/>
              <a:t>Food </a:t>
            </a:r>
            <a:r>
              <a:rPr lang="en-US" dirty="0"/>
              <a:t>Literacy</a:t>
            </a:r>
          </a:p>
          <a:p>
            <a:pPr fontAlgn="base"/>
            <a:r>
              <a:rPr lang="en-US" dirty="0" smtClean="0"/>
              <a:t>Not </a:t>
            </a:r>
            <a:r>
              <a:rPr lang="en-US" dirty="0"/>
              <a:t>inundated with Cheap Calories</a:t>
            </a:r>
          </a:p>
          <a:p>
            <a:pPr fontAlgn="base"/>
            <a:r>
              <a:rPr lang="en-US" dirty="0" smtClean="0"/>
              <a:t>No </a:t>
            </a:r>
            <a:r>
              <a:rPr lang="en-US" dirty="0"/>
              <a:t>Children/Elderly Hungry</a:t>
            </a:r>
          </a:p>
          <a:p>
            <a:endParaRPr lang="en-US" dirty="0"/>
          </a:p>
        </p:txBody>
      </p:sp>
    </p:spTree>
    <p:extLst>
      <p:ext uri="{BB962C8B-B14F-4D97-AF65-F5344CB8AC3E}">
        <p14:creationId xmlns:p14="http://schemas.microsoft.com/office/powerpoint/2010/main" val="2023679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228600"/>
            <a:ext cx="8534400" cy="4342194"/>
          </a:xfrm>
        </p:spPr>
      </p:pic>
    </p:spTree>
    <p:extLst>
      <p:ext uri="{BB962C8B-B14F-4D97-AF65-F5344CB8AC3E}">
        <p14:creationId xmlns:p14="http://schemas.microsoft.com/office/powerpoint/2010/main" val="1937440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67200"/>
            <a:ext cx="8229600" cy="1905000"/>
          </a:xfrm>
        </p:spPr>
        <p:txBody>
          <a:bodyPr>
            <a:normAutofit/>
          </a:bodyPr>
          <a:lstStyle/>
          <a:p>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685800"/>
            <a:ext cx="5210349" cy="5190461"/>
          </a:xfrm>
        </p:spPr>
      </p:pic>
    </p:spTree>
    <p:extLst>
      <p:ext uri="{BB962C8B-B14F-4D97-AF65-F5344CB8AC3E}">
        <p14:creationId xmlns:p14="http://schemas.microsoft.com/office/powerpoint/2010/main" val="3162752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sz="6700" b="1" dirty="0" smtClean="0">
                <a:solidFill>
                  <a:schemeClr val="accent3">
                    <a:lumMod val="75000"/>
                  </a:schemeClr>
                </a:solidFill>
              </a:rPr>
              <a:t>Farm </a:t>
            </a:r>
            <a:r>
              <a:rPr lang="en-US" sz="6700" b="1" dirty="0">
                <a:solidFill>
                  <a:schemeClr val="accent3">
                    <a:lumMod val="75000"/>
                  </a:schemeClr>
                </a:solidFill>
              </a:rPr>
              <a:t>Tour Objectives:</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b="1" i="1" dirty="0"/>
              <a:t>Educate the Public about the Current Midlands Local Food System </a:t>
            </a:r>
            <a:endParaRPr lang="en-US" dirty="0"/>
          </a:p>
          <a:p>
            <a:r>
              <a:rPr lang="en-US" b="1" i="1" dirty="0"/>
              <a:t>Increase the Customer Base of Midlands Food-Producing Farmers</a:t>
            </a:r>
            <a:endParaRPr lang="en-US" dirty="0"/>
          </a:p>
          <a:p>
            <a:r>
              <a:rPr lang="en-US" b="1" i="1" dirty="0"/>
              <a:t>Increase the Amount of Money Consumers Spend on Direct Farm Purchases</a:t>
            </a:r>
            <a:endParaRPr lang="en-US" dirty="0"/>
          </a:p>
          <a:p>
            <a:r>
              <a:rPr lang="en-US" b="1" i="1" dirty="0"/>
              <a:t>Make Farm Tour Participation Accessible to All </a:t>
            </a:r>
            <a:endParaRPr lang="en-US" dirty="0"/>
          </a:p>
          <a:p>
            <a:r>
              <a:rPr lang="en-US" b="1" i="1" dirty="0"/>
              <a:t>Connect Farmers with Training for Continued Agritourism </a:t>
            </a:r>
            <a:endParaRPr lang="en-US" dirty="0"/>
          </a:p>
          <a:p>
            <a:r>
              <a:rPr lang="en-US" b="1" i="1" dirty="0"/>
              <a:t>Build a Network of Food Producing Farmers and Supporters in the SC Midlands </a:t>
            </a:r>
            <a:endParaRPr lang="en-US" dirty="0"/>
          </a:p>
          <a:p>
            <a:endParaRPr lang="en-US" dirty="0"/>
          </a:p>
        </p:txBody>
      </p:sp>
    </p:spTree>
    <p:extLst>
      <p:ext uri="{BB962C8B-B14F-4D97-AF65-F5344CB8AC3E}">
        <p14:creationId xmlns:p14="http://schemas.microsoft.com/office/powerpoint/2010/main" val="1003129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533400"/>
            <a:ext cx="5783384" cy="5715000"/>
          </a:xfrm>
        </p:spPr>
      </p:pic>
    </p:spTree>
    <p:extLst>
      <p:ext uri="{BB962C8B-B14F-4D97-AF65-F5344CB8AC3E}">
        <p14:creationId xmlns:p14="http://schemas.microsoft.com/office/powerpoint/2010/main" val="2953502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746</Words>
  <Application>Microsoft Office PowerPoint</Application>
  <PresentationFormat>On-screen Show (4:3)</PresentationFormat>
  <Paragraphs>104</Paragraphs>
  <Slides>14</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Bridging the Gap, Consumers and Producers </vt:lpstr>
      <vt:lpstr>PowerPoint Presentation</vt:lpstr>
      <vt:lpstr>Geographical Focus</vt:lpstr>
      <vt:lpstr>Core Values </vt:lpstr>
      <vt:lpstr>Vision for the Midlands Food System </vt:lpstr>
      <vt:lpstr>PowerPoint Presentation</vt:lpstr>
      <vt:lpstr>PowerPoint Presentation</vt:lpstr>
      <vt:lpstr>Farm Tour Objectives: </vt:lpstr>
      <vt:lpstr>PowerPoint Presentation</vt:lpstr>
      <vt:lpstr>PowerPoint Presentation</vt:lpstr>
      <vt:lpstr>Local Food Pledge</vt:lpstr>
      <vt:lpstr>PowerPoint Presentation</vt:lpstr>
      <vt:lpstr>PowerPoint Presentation</vt:lpstr>
      <vt:lpstr>PowerPoint Presentation</vt:lpstr>
    </vt:vector>
  </TitlesOfParts>
  <Company>University of South Carolina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Welborn</dc:creator>
  <cp:lastModifiedBy>Mary Wilson</cp:lastModifiedBy>
  <cp:revision>18</cp:revision>
  <dcterms:created xsi:type="dcterms:W3CDTF">2015-08-30T16:46:36Z</dcterms:created>
  <dcterms:modified xsi:type="dcterms:W3CDTF">2016-03-17T15:25:59Z</dcterms:modified>
</cp:coreProperties>
</file>