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0" r:id="rId4"/>
  </p:sldMasterIdLst>
  <p:notesMasterIdLst>
    <p:notesMasterId r:id="rId30"/>
  </p:notesMasterIdLst>
  <p:handoutMasterIdLst>
    <p:handoutMasterId r:id="rId31"/>
  </p:handoutMasterIdLst>
  <p:sldIdLst>
    <p:sldId id="2838" r:id="rId5"/>
    <p:sldId id="2784" r:id="rId6"/>
    <p:sldId id="2987" r:id="rId7"/>
    <p:sldId id="1011" r:id="rId8"/>
    <p:sldId id="260" r:id="rId9"/>
    <p:sldId id="362" r:id="rId10"/>
    <p:sldId id="263" r:id="rId11"/>
    <p:sldId id="264" r:id="rId12"/>
    <p:sldId id="2785" r:id="rId13"/>
    <p:sldId id="298" r:id="rId14"/>
    <p:sldId id="1010" r:id="rId15"/>
    <p:sldId id="2976" r:id="rId16"/>
    <p:sldId id="3019" r:id="rId17"/>
    <p:sldId id="2992" r:id="rId18"/>
    <p:sldId id="3007" r:id="rId19"/>
    <p:sldId id="3010" r:id="rId20"/>
    <p:sldId id="3011" r:id="rId21"/>
    <p:sldId id="2993" r:id="rId22"/>
    <p:sldId id="2994" r:id="rId23"/>
    <p:sldId id="296" r:id="rId24"/>
    <p:sldId id="3023" r:id="rId25"/>
    <p:sldId id="3025" r:id="rId26"/>
    <p:sldId id="2995" r:id="rId27"/>
    <p:sldId id="3009" r:id="rId28"/>
    <p:sldId id="3020" r:id="rId2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000A"/>
    <a:srgbClr val="9BBB59"/>
    <a:srgbClr val="466A9F"/>
    <a:srgbClr val="FFFF00"/>
    <a:srgbClr val="CC2E40"/>
    <a:srgbClr val="4F81BD"/>
    <a:srgbClr val="8064A2"/>
    <a:srgbClr val="8BB376"/>
    <a:srgbClr val="BFBFBF"/>
    <a:srgbClr val="DCC3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3814" autoAdjust="0"/>
    <p:restoredTop sz="96727" autoAdjust="0"/>
  </p:normalViewPr>
  <p:slideViewPr>
    <p:cSldViewPr snapToGrid="0">
      <p:cViewPr varScale="1">
        <p:scale>
          <a:sx n="127" d="100"/>
          <a:sy n="127" d="100"/>
        </p:scale>
        <p:origin x="738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COSSLAHAMLET.DS.SC.EDU\DATA\Dept\ADFN\Budget\2024\24%20LEGISLATIVE\24%20HW&amp;M\Data%20Files\Current%20Year%20Data%20Files\State%20Appropriation%20(2008%20-%202023)%20-%20lin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COSSLAHAMLET.DS.SC.EDU\DATA\Dept\ADFN\Budget\2024\24%20LEGISLATIVE\24%20HW&amp;M\Data%20Files\Current%20Year%20Data%20Files\Tuition%20FY2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65409028316709"/>
          <c:y val="2.8063936857557974E-2"/>
          <c:w val="0.86462610238134274"/>
          <c:h val="0.8449858938382957"/>
        </c:manualLayout>
      </c:layout>
      <c:lineChart>
        <c:grouping val="standard"/>
        <c:varyColors val="0"/>
        <c:ser>
          <c:idx val="0"/>
          <c:order val="0"/>
          <c:tx>
            <c:strRef>
              <c:f>System!$B$3</c:f>
              <c:strCache>
                <c:ptCount val="1"/>
                <c:pt idx="0">
                  <c:v> Recurring </c:v>
                </c:pt>
              </c:strCache>
            </c:strRef>
          </c:tx>
          <c:spPr>
            <a:ln w="66675" cap="rnd">
              <a:solidFill>
                <a:srgbClr val="73000A"/>
              </a:solidFill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diamond"/>
            <c:size val="14"/>
            <c:spPr>
              <a:solidFill>
                <a:srgbClr val="73000A"/>
              </a:solidFill>
              <a:ln w="9525">
                <a:solidFill>
                  <a:srgbClr val="73000A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cat>
            <c:strRef>
              <c:f>System!$A$5:$A$21</c:f>
              <c:strCache>
                <c:ptCount val="17"/>
                <c:pt idx="0">
                  <c:v>FY2008</c:v>
                </c:pt>
                <c:pt idx="1">
                  <c:v>FY2009</c:v>
                </c:pt>
                <c:pt idx="2">
                  <c:v>FY2010</c:v>
                </c:pt>
                <c:pt idx="3">
                  <c:v>FY2011</c:v>
                </c:pt>
                <c:pt idx="4">
                  <c:v>FY2012</c:v>
                </c:pt>
                <c:pt idx="5">
                  <c:v>FY2013</c:v>
                </c:pt>
                <c:pt idx="6">
                  <c:v>FY2014</c:v>
                </c:pt>
                <c:pt idx="7">
                  <c:v>FY2015</c:v>
                </c:pt>
                <c:pt idx="8">
                  <c:v>FY2016</c:v>
                </c:pt>
                <c:pt idx="9">
                  <c:v>FY2017</c:v>
                </c:pt>
                <c:pt idx="10">
                  <c:v>FY2018</c:v>
                </c:pt>
                <c:pt idx="11">
                  <c:v>FY2019</c:v>
                </c:pt>
                <c:pt idx="12">
                  <c:v>FY2020</c:v>
                </c:pt>
                <c:pt idx="13">
                  <c:v>FY2021</c:v>
                </c:pt>
                <c:pt idx="14">
                  <c:v>FY2022</c:v>
                </c:pt>
                <c:pt idx="15">
                  <c:v>FY2023</c:v>
                </c:pt>
                <c:pt idx="16">
                  <c:v>FY2024</c:v>
                </c:pt>
              </c:strCache>
            </c:strRef>
          </c:cat>
          <c:val>
            <c:numRef>
              <c:f>System!$B$5:$B$21</c:f>
              <c:numCache>
                <c:formatCode>_(* #,##0_);_(* \(#,##0\);_(* "-"??_);_(@_)</c:formatCode>
                <c:ptCount val="17"/>
                <c:pt idx="0">
                  <c:v>219548505</c:v>
                </c:pt>
                <c:pt idx="1">
                  <c:v>169885664</c:v>
                </c:pt>
                <c:pt idx="2">
                  <c:v>155588333</c:v>
                </c:pt>
                <c:pt idx="3">
                  <c:v>122678755</c:v>
                </c:pt>
                <c:pt idx="4">
                  <c:v>117145340</c:v>
                </c:pt>
                <c:pt idx="5">
                  <c:v>126515225</c:v>
                </c:pt>
                <c:pt idx="6">
                  <c:v>132810013</c:v>
                </c:pt>
                <c:pt idx="7">
                  <c:v>139927520</c:v>
                </c:pt>
                <c:pt idx="8">
                  <c:v>142466038</c:v>
                </c:pt>
                <c:pt idx="9">
                  <c:v>157818499</c:v>
                </c:pt>
                <c:pt idx="10">
                  <c:v>162904575</c:v>
                </c:pt>
                <c:pt idx="11">
                  <c:v>174182940</c:v>
                </c:pt>
                <c:pt idx="12">
                  <c:v>199607987</c:v>
                </c:pt>
                <c:pt idx="13">
                  <c:v>199607987</c:v>
                </c:pt>
                <c:pt idx="14">
                  <c:v>224178694</c:v>
                </c:pt>
                <c:pt idx="15">
                  <c:v>265610071</c:v>
                </c:pt>
                <c:pt idx="16">
                  <c:v>333693570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1C9-4136-B165-3229C5E24F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91170223"/>
        <c:axId val="1578259295"/>
      </c:lineChart>
      <c:catAx>
        <c:axId val="17911702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578259295"/>
        <c:crosses val="autoZero"/>
        <c:auto val="1"/>
        <c:lblAlgn val="ctr"/>
        <c:lblOffset val="100"/>
        <c:noMultiLvlLbl val="0"/>
      </c:catAx>
      <c:valAx>
        <c:axId val="15782592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7911702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1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'Historical Tuition Data'!$B$4</c:f>
              <c:strCache>
                <c:ptCount val="1"/>
                <c:pt idx="0">
                  <c:v>Actual</c:v>
                </c:pt>
              </c:strCache>
            </c:strRef>
          </c:tx>
          <c:spPr>
            <a:solidFill>
              <a:srgbClr val="73000A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'Historical Tuition Data'!$A$7:$A$16</c:f>
              <c:strCache>
                <c:ptCount val="10"/>
                <c:pt idx="0">
                  <c:v>FY2015</c:v>
                </c:pt>
                <c:pt idx="1">
                  <c:v>FY2016</c:v>
                </c:pt>
                <c:pt idx="2">
                  <c:v>FY2017</c:v>
                </c:pt>
                <c:pt idx="3">
                  <c:v>FY2018</c:v>
                </c:pt>
                <c:pt idx="4">
                  <c:v>FY2019</c:v>
                </c:pt>
                <c:pt idx="5">
                  <c:v>FY2020</c:v>
                </c:pt>
                <c:pt idx="6">
                  <c:v>FY2021</c:v>
                </c:pt>
                <c:pt idx="7">
                  <c:v>FY2022</c:v>
                </c:pt>
                <c:pt idx="8">
                  <c:v>FY2023</c:v>
                </c:pt>
                <c:pt idx="9">
                  <c:v>FY2024</c:v>
                </c:pt>
              </c:strCache>
            </c:strRef>
          </c:cat>
          <c:val>
            <c:numRef>
              <c:f>'Historical Tuition Data'!$B$7:$B$16</c:f>
              <c:numCache>
                <c:formatCode>_(* #,##0_);_(* \(#,##0\);_(* "-"??_);_(@_)</c:formatCode>
                <c:ptCount val="10"/>
                <c:pt idx="0">
                  <c:v>11158</c:v>
                </c:pt>
                <c:pt idx="1">
                  <c:v>11482</c:v>
                </c:pt>
                <c:pt idx="2">
                  <c:v>11854</c:v>
                </c:pt>
                <c:pt idx="3">
                  <c:v>12262</c:v>
                </c:pt>
                <c:pt idx="4">
                  <c:v>12616</c:v>
                </c:pt>
                <c:pt idx="5">
                  <c:v>12688</c:v>
                </c:pt>
                <c:pt idx="6">
                  <c:v>12688</c:v>
                </c:pt>
                <c:pt idx="7">
                  <c:v>12688</c:v>
                </c:pt>
                <c:pt idx="8">
                  <c:v>12688</c:v>
                </c:pt>
                <c:pt idx="9">
                  <c:v>12688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9D-49AF-8C7C-62C3176A49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2051526848"/>
        <c:axId val="1880821040"/>
      </c:barChart>
      <c:lineChart>
        <c:grouping val="standard"/>
        <c:varyColors val="0"/>
        <c:ser>
          <c:idx val="1"/>
          <c:order val="1"/>
          <c:tx>
            <c:strRef>
              <c:f>'Historical Tuition Data'!$C$4</c:f>
              <c:strCache>
                <c:ptCount val="1"/>
                <c:pt idx="0">
                  <c:v>Percentage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diamond"/>
            <c:size val="8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dLbl>
              <c:idx val="5"/>
              <c:layout>
                <c:manualLayout>
                  <c:x val="-3.1180354979862407E-2"/>
                  <c:y val="-5.794803434261519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D9D-49AF-8C7C-62C3176A49AC}"/>
                </c:ext>
              </c:extLst>
            </c:dLbl>
            <c:dLbl>
              <c:idx val="6"/>
              <c:layout>
                <c:manualLayout>
                  <c:x val="-2.8504066271314944E-2"/>
                  <c:y val="-7.63705227752014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D9D-49AF-8C7C-62C3176A49AC}"/>
                </c:ext>
              </c:extLst>
            </c:dLbl>
            <c:dLbl>
              <c:idx val="7"/>
              <c:layout>
                <c:manualLayout>
                  <c:x val="-2.7669601776122009E-2"/>
                  <c:y val="-8.30831351468065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D9D-49AF-8C7C-62C3176A49AC}"/>
                </c:ext>
              </c:extLst>
            </c:dLbl>
            <c:dLbl>
              <c:idx val="8"/>
              <c:layout>
                <c:manualLayout>
                  <c:x val="-2.9787391421345441E-2"/>
                  <c:y val="-8.01791853482118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D9D-49AF-8C7C-62C3176A49AC}"/>
                </c:ext>
              </c:extLst>
            </c:dLbl>
            <c:dLbl>
              <c:idx val="9"/>
              <c:layout>
                <c:manualLayout>
                  <c:x val="-2.7032890613103034E-2"/>
                  <c:y val="-7.93488637524527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D9D-49AF-8C7C-62C3176A49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t" anchorCtr="0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'Historical Tuition Data'!$A$7:$A$16</c:f>
              <c:strCache>
                <c:ptCount val="10"/>
                <c:pt idx="0">
                  <c:v>FY2015</c:v>
                </c:pt>
                <c:pt idx="1">
                  <c:v>FY2016</c:v>
                </c:pt>
                <c:pt idx="2">
                  <c:v>FY2017</c:v>
                </c:pt>
                <c:pt idx="3">
                  <c:v>FY2018</c:v>
                </c:pt>
                <c:pt idx="4">
                  <c:v>FY2019</c:v>
                </c:pt>
                <c:pt idx="5">
                  <c:v>FY2020</c:v>
                </c:pt>
                <c:pt idx="6">
                  <c:v>FY2021</c:v>
                </c:pt>
                <c:pt idx="7">
                  <c:v>FY2022</c:v>
                </c:pt>
                <c:pt idx="8">
                  <c:v>FY2023</c:v>
                </c:pt>
                <c:pt idx="9">
                  <c:v>FY2024</c:v>
                </c:pt>
              </c:strCache>
            </c:strRef>
          </c:cat>
          <c:val>
            <c:numRef>
              <c:f>'Historical Tuition Data'!$C$7:$C$16</c:f>
              <c:numCache>
                <c:formatCode>0.00%</c:formatCode>
                <c:ptCount val="10"/>
                <c:pt idx="0">
                  <c:v>3.1619822485207102E-2</c:v>
                </c:pt>
                <c:pt idx="1">
                  <c:v>2.9037461910736691E-2</c:v>
                </c:pt>
                <c:pt idx="2">
                  <c:v>3.2398536840271733E-2</c:v>
                </c:pt>
                <c:pt idx="3">
                  <c:v>3.4418761599460099E-2</c:v>
                </c:pt>
                <c:pt idx="4">
                  <c:v>2.8869678682107325E-2</c:v>
                </c:pt>
                <c:pt idx="5">
                  <c:v>5.7070386810399495E-3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4D9D-49AF-8C7C-62C3176A49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45286288"/>
        <c:axId val="265386800"/>
      </c:lineChart>
      <c:catAx>
        <c:axId val="2051526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880821040"/>
        <c:crosses val="autoZero"/>
        <c:auto val="1"/>
        <c:lblAlgn val="ctr"/>
        <c:lblOffset val="100"/>
        <c:noMultiLvlLbl val="0"/>
      </c:catAx>
      <c:valAx>
        <c:axId val="1880821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051526848"/>
        <c:crosses val="autoZero"/>
        <c:crossBetween val="between"/>
      </c:valAx>
      <c:valAx>
        <c:axId val="265386800"/>
        <c:scaling>
          <c:orientation val="minMax"/>
          <c:max val="0.2"/>
        </c:scaling>
        <c:delete val="0"/>
        <c:axPos val="r"/>
        <c:numFmt formatCode="0.00%" sourceLinked="1"/>
        <c:majorTickMark val="out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945286288"/>
        <c:crosses val="max"/>
        <c:crossBetween val="between"/>
      </c:valAx>
      <c:catAx>
        <c:axId val="19452862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6538680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5684E1E-E540-AC43-BC13-F90D5530553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041BA6-039E-8F4D-B7F7-3C8E20B40A7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D038C9C-4B69-864E-9EEE-DFA43CC144D2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469921-4617-FB4C-9847-172FF830234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9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50DCBB-D829-754E-9E76-36A9E36432E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9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E947A92-5E9C-F94E-8B11-4D34C67AD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2213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1D9A61E-B1D6-C34D-A321-B3E90F6DE630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9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9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FA3E603-0EE4-3042-9661-047EB577E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949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******Please create a consistent look.  I clicked and dragged and it’s a mess.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A3E603-0EE4-3042-9661-047EB577E4A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4651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6948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4558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5604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A3E603-0EE4-3042-9661-047EB577E4A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4241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A3E603-0EE4-3042-9661-047EB577E4A2}" type="slidenum">
              <a:rPr lang="en-US" smtClean="0"/>
              <a:t>15</a:t>
            </a:fld>
            <a:endParaRPr lang="en-US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C33DAF9B-9654-4F80-A633-FFBB91A893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4787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A3E603-0EE4-3042-9661-047EB577E4A2}" type="slidenum">
              <a:rPr lang="en-US" smtClean="0"/>
              <a:t>16</a:t>
            </a:fld>
            <a:endParaRPr lang="en-US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C33DAF9B-9654-4F80-A633-FFBB91A893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8843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A3E603-0EE4-3042-9661-047EB577E4A2}" type="slidenum">
              <a:rPr lang="en-US" smtClean="0"/>
              <a:t>17</a:t>
            </a:fld>
            <a:endParaRPr lang="en-US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C33DAF9B-9654-4F80-A633-FFBB91A893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3678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A3E603-0EE4-3042-9661-047EB577E4A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1726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A3E603-0EE4-3042-9661-047EB577E4A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2112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A3E603-0EE4-3042-9661-047EB577E4A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0428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A3E603-0EE4-3042-9661-047EB577E4A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27173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31774"/>
            <a:fld id="{5FA3E603-0EE4-3042-9661-047EB577E4A2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1774"/>
              <a:t>21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45787369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31774"/>
            <a:fld id="{5FA3E603-0EE4-3042-9661-047EB577E4A2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1774"/>
              <a:t>22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65447099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A3E603-0EE4-3042-9661-047EB577E4A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01355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A3E603-0EE4-3042-9661-047EB577E4A2}" type="slidenum">
              <a:rPr lang="en-US" smtClean="0"/>
              <a:t>24</a:t>
            </a:fld>
            <a:endParaRPr lang="en-US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C33DAF9B-9654-4F80-A633-FFBB91A893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18578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8443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5904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A3E603-0EE4-3042-9661-047EB577E4A2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C33DAF9B-9654-4F80-A633-FFBB91A893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8724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A3E603-0EE4-3042-9661-047EB577E4A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3207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A3E603-0EE4-3042-9661-047EB577E4A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8529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A3E603-0EE4-3042-9661-047EB577E4A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6601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******Please create a consistent look.  I clicked and dragged and it’s a mess.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A3E603-0EE4-3042-9661-047EB577E4A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365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A3E603-0EE4-3042-9661-047EB577E4A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368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C6703-D0F7-E745-A687-AC990D0C464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734056"/>
            <a:ext cx="9144000" cy="2387600"/>
          </a:xfrm>
        </p:spPr>
        <p:txBody>
          <a:bodyPr anchor="b"/>
          <a:lstStyle>
            <a:lvl1pPr algn="ctr">
              <a:defRPr sz="6000">
                <a:latin typeface="Impact" panose="020B080603090205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E6FFF2-58E4-794E-892D-6FF45321C2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13939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A7C03E-EF71-2C40-9E45-BF08314EE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5991633"/>
            <a:ext cx="2587831" cy="365125"/>
          </a:xfrm>
        </p:spPr>
        <p:txBody>
          <a:bodyPr/>
          <a:lstStyle/>
          <a:p>
            <a:fld id="{12B0634D-6FDA-4DD4-872E-A370BC1B0E1F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81DC1BB-A980-8448-BB01-0788DE4349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9370" y="4429919"/>
            <a:ext cx="3173260" cy="2115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424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onclus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24E78-1993-A540-9F01-A28635FB48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656521"/>
            <a:ext cx="10515600" cy="2187986"/>
          </a:xfrm>
        </p:spPr>
        <p:txBody>
          <a:bodyPr anchor="t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Conclusion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C1F37B-372F-0146-A20D-449355B2540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867949"/>
            <a:ext cx="5493794" cy="1500187"/>
          </a:xfrm>
        </p:spPr>
        <p:txBody>
          <a:bodyPr anchor="b"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Name</a:t>
            </a:r>
          </a:p>
          <a:p>
            <a:pPr lvl="0"/>
            <a:r>
              <a:rPr lang="en-US"/>
              <a:t>Title</a:t>
            </a:r>
          </a:p>
          <a:p>
            <a:pPr lvl="0"/>
            <a:r>
              <a:rPr lang="en-US"/>
              <a:t>Email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3EDFD73-0710-2244-860D-4BA6234A0E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25947" y="5555415"/>
            <a:ext cx="2892287" cy="1205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522850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9ED37-4F17-3341-80DD-6302FD9C03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56E732-1F86-874D-B35F-F0D15E08E9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C13372-CC48-6246-83C0-B536F3DCA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75CF31-8755-3E42-B89A-9D67D96D7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004323"/>
            <a:ext cx="2635332" cy="365125"/>
          </a:xfrm>
        </p:spPr>
        <p:txBody>
          <a:bodyPr/>
          <a:lstStyle/>
          <a:p>
            <a:fld id="{12B0634D-6FDA-4DD4-872E-A370BC1B0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509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24E78-1993-A540-9F01-A28635FB4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C1F37B-372F-0146-A20D-449355B254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2017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ADC64B-5CD5-7341-B6E0-9B4F677F9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918467-A91D-B840-9781-A402C93E7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004322"/>
            <a:ext cx="2665021" cy="365125"/>
          </a:xfrm>
        </p:spPr>
        <p:txBody>
          <a:bodyPr/>
          <a:lstStyle/>
          <a:p>
            <a:fld id="{12B0634D-6FDA-4DD4-872E-A370BC1B0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082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BC8D6-6BCB-BD4B-B6E0-92A778004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C4099C-8353-F44E-8406-26AC07974C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437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F8CC49-08EF-8048-B6B2-BC247008F0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437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CCBEF1-4544-884E-86EB-537413909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77F880-2CCE-9044-8CE8-A7CF47CE5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004323"/>
            <a:ext cx="2688771" cy="365125"/>
          </a:xfrm>
        </p:spPr>
        <p:txBody>
          <a:bodyPr/>
          <a:lstStyle/>
          <a:p>
            <a:fld id="{12B0634D-6FDA-4DD4-872E-A370BC1B0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049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CE802-B46A-204D-94D4-E50D913AE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D7812B-2A55-D049-A1C2-A4C973ACA5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58766B-6B24-3B45-B55F-3D85F881F9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3921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A7F728-2418-1540-9191-5FDFA36D85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948585-BFC1-9148-A0B5-07C83C2F21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3921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1371BF-1A9F-5641-95DB-6C0FE67BB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121846-D4EB-5949-B8F3-E40099164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004323"/>
            <a:ext cx="2682834" cy="365125"/>
          </a:xfrm>
        </p:spPr>
        <p:txBody>
          <a:bodyPr/>
          <a:lstStyle/>
          <a:p>
            <a:fld id="{12B0634D-6FDA-4DD4-872E-A370BC1B0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679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59A27-C210-CF48-97F8-943B5EBAC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5EC86A-0D15-764F-AA81-41016E208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633FAA-B5EA-C54D-A18B-17F16CA5F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005974"/>
            <a:ext cx="2670958" cy="365125"/>
          </a:xfrm>
        </p:spPr>
        <p:txBody>
          <a:bodyPr/>
          <a:lstStyle/>
          <a:p>
            <a:fld id="{12B0634D-6FDA-4DD4-872E-A370BC1B0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556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E991BC-E157-B340-860E-81A4EBD04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6805CF-1707-5749-8109-20FA44953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004322"/>
            <a:ext cx="2605644" cy="365125"/>
          </a:xfrm>
        </p:spPr>
        <p:txBody>
          <a:bodyPr/>
          <a:lstStyle/>
          <a:p>
            <a:fld id="{12B0634D-6FDA-4DD4-872E-A370BC1B0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935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654A1-6207-5141-AAB1-9A7630DA9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9F95B-0887-9F4F-BA1C-0B9CBE5AED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6515B1-8A32-AB43-82F2-51A60BC2E3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C3D973-68F9-5B46-A3D8-B7AF20B00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AA68CE-A588-FE4D-9C1E-5BE4A1A82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004323"/>
            <a:ext cx="2670958" cy="365125"/>
          </a:xfrm>
        </p:spPr>
        <p:txBody>
          <a:bodyPr/>
          <a:lstStyle/>
          <a:p>
            <a:fld id="{12B0634D-6FDA-4DD4-872E-A370BC1B0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425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75185-7056-B946-8F27-7890BB2A3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0AF3B6-3151-9346-B00D-EBED7ED75F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5EF208-3C62-3840-A816-A69F27E0BF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0C1DD0-6624-6048-953E-41055A0D3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4C492C-9027-2B43-9637-56046A063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004323"/>
            <a:ext cx="2676896" cy="365125"/>
          </a:xfrm>
        </p:spPr>
        <p:txBody>
          <a:bodyPr/>
          <a:lstStyle/>
          <a:p>
            <a:fld id="{12B0634D-6FDA-4DD4-872E-A370BC1B0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544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4BC199-4655-F541-83EE-721E1D086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445D78-BC86-6C4A-8173-07BC8BF4F0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2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89E362-4DC4-BA42-AD46-DCFCBF72CE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00432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AB465-CD1B-7A41-8A74-7F4A07B232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00432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0634D-6FDA-4DD4-872E-A370BC1B0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736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all" baseline="0">
          <a:solidFill>
            <a:schemeClr val="tx1"/>
          </a:solidFill>
          <a:latin typeface="Impact" panose="020B080603090205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F9F61-B891-3944-9E22-503B0C38A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8092" y="2820798"/>
            <a:ext cx="10727871" cy="1216404"/>
          </a:xfrm>
        </p:spPr>
        <p:txBody>
          <a:bodyPr>
            <a:normAutofit fontScale="90000"/>
          </a:bodyPr>
          <a:lstStyle/>
          <a:p>
            <a:br>
              <a:rPr lang="en-US" sz="5300" b="1" cap="none" dirty="0">
                <a:latin typeface="+mn-lt"/>
              </a:rPr>
            </a:br>
            <a:br>
              <a:rPr lang="en-US" sz="5300" b="1" cap="none" dirty="0">
                <a:latin typeface="+mn-lt"/>
              </a:rPr>
            </a:br>
            <a:br>
              <a:rPr lang="en-US" sz="5300" b="1" cap="none" dirty="0">
                <a:latin typeface="+mn-lt"/>
              </a:rPr>
            </a:br>
            <a:r>
              <a:rPr lang="en-US" sz="8000" b="1" cap="none" dirty="0">
                <a:latin typeface="Berlingske Sans XCn ExtraBold" panose="02000506040000020004"/>
              </a:rPr>
              <a:t>University Financing and Budget Model</a:t>
            </a:r>
            <a:br>
              <a:rPr lang="en-US" sz="7300" b="1" cap="none" dirty="0">
                <a:latin typeface="Berlingske Sans XCn ExtraBold" panose="02000506040000020004"/>
              </a:rPr>
            </a:br>
            <a:br>
              <a:rPr lang="en-US" sz="5300" cap="none" dirty="0">
                <a:latin typeface="Berlingske Sans XCn ExtraBold" panose="02000506040000020004"/>
              </a:rPr>
            </a:br>
            <a:endParaRPr lang="en-US" sz="4000" cap="none" dirty="0">
              <a:latin typeface="Berlingske Sans XCn ExtraBold" panose="02000506040000020004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96A461-863C-424F-BAE7-45F2ACA74C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4073" y="3429000"/>
            <a:ext cx="10751890" cy="2351315"/>
          </a:xfrm>
        </p:spPr>
        <p:txBody>
          <a:bodyPr>
            <a:normAutofit/>
          </a:bodyPr>
          <a:lstStyle/>
          <a:p>
            <a:r>
              <a:rPr lang="en-US" sz="2800" b="1" dirty="0"/>
              <a:t>Faculty Budget Committee</a:t>
            </a:r>
          </a:p>
          <a:p>
            <a:r>
              <a:rPr lang="en-US" sz="2800" b="1" dirty="0"/>
              <a:t>January 26, 2024</a:t>
            </a:r>
          </a:p>
          <a:p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1304635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101E0-E9EC-4A99-85D9-A70B3EBAB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328" y="316195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gske Sans XCn ExtraBold"/>
              </a:rPr>
              <a:t>Internal calendar: Budget Model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4C33C56-9958-4B01-9EB9-1305DD7DD2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7554465"/>
              </p:ext>
            </p:extLst>
          </p:nvPr>
        </p:nvGraphicFramePr>
        <p:xfrm>
          <a:off x="983638" y="1468802"/>
          <a:ext cx="10224724" cy="45401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3307">
                  <a:extLst>
                    <a:ext uri="{9D8B030D-6E8A-4147-A177-3AD203B41FA5}">
                      <a16:colId xmlns:a16="http://schemas.microsoft.com/office/drawing/2014/main" val="65160995"/>
                    </a:ext>
                  </a:extLst>
                </a:gridCol>
                <a:gridCol w="1831417">
                  <a:extLst>
                    <a:ext uri="{9D8B030D-6E8A-4147-A177-3AD203B41FA5}">
                      <a16:colId xmlns:a16="http://schemas.microsoft.com/office/drawing/2014/main" val="716858936"/>
                    </a:ext>
                  </a:extLst>
                </a:gridCol>
              </a:tblGrid>
              <a:tr h="392038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 Development Activity:</a:t>
                      </a:r>
                    </a:p>
                  </a:txBody>
                  <a:tcPr marL="68580" marR="68580" marT="34290" marB="3429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Month / Period</a:t>
                      </a:r>
                    </a:p>
                  </a:txBody>
                  <a:tcPr marL="68580" marR="68580" marT="34290" marB="3429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240188"/>
                  </a:ext>
                </a:extLst>
              </a:tr>
              <a:tr h="756749">
                <a:tc>
                  <a:txBody>
                    <a:bodyPr/>
                    <a:lstStyle/>
                    <a:p>
                      <a:r>
                        <a:rPr lang="en-US" sz="1400" b="1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 Unit Allocation Committee (SUAC) </a:t>
                      </a:r>
                      <a:r>
                        <a:rPr lang="en-US" sz="1400" b="0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reviews initiative requests from support units; SUAC submits recommendations to </a:t>
                      </a:r>
                      <a:r>
                        <a:rPr lang="en-US" sz="1400" b="1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 Update Group (BUG)</a:t>
                      </a:r>
                      <a:r>
                        <a:rPr lang="en-US" sz="1400" b="0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 </a:t>
                      </a:r>
                      <a:r>
                        <a:rPr lang="en-US" sz="1400" b="1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President</a:t>
                      </a:r>
                      <a:r>
                        <a:rPr lang="en-US" sz="1400" b="0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reviews initiative requests from Support units.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October - November</a:t>
                      </a:r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011213"/>
                  </a:ext>
                </a:extLst>
              </a:tr>
              <a:tr h="392038">
                <a:tc>
                  <a:txBody>
                    <a:bodyPr/>
                    <a:lstStyle/>
                    <a:p>
                      <a:r>
                        <a:rPr lang="en-US" sz="1400" b="1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 Update Group </a:t>
                      </a:r>
                      <a:r>
                        <a:rPr lang="en-US" sz="1400" b="0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400" b="1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BUG</a:t>
                      </a:r>
                      <a:r>
                        <a:rPr lang="en-US" sz="1400" b="0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reviews support unit budget requests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December</a:t>
                      </a:r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8908649"/>
                  </a:ext>
                </a:extLst>
              </a:tr>
              <a:tr h="569261">
                <a:tc>
                  <a:txBody>
                    <a:bodyPr/>
                    <a:lstStyle/>
                    <a:p>
                      <a:r>
                        <a:rPr lang="en-US" sz="1400" b="0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 Office </a:t>
                      </a:r>
                      <a:r>
                        <a:rPr lang="en-US" sz="1400" b="1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forecasts general revenues </a:t>
                      </a:r>
                      <a:r>
                        <a:rPr lang="en-US" sz="1400" b="0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(e.g., tuition, appropriations) and expenses (e.g., benefits) for budget development guidelines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January</a:t>
                      </a:r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1268852"/>
                  </a:ext>
                </a:extLst>
              </a:tr>
              <a:tr h="392038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Columbia Academic and Support units develop budgets based on latest analysis and central guidance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January</a:t>
                      </a:r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6348938"/>
                  </a:ext>
                </a:extLst>
              </a:tr>
              <a:tr h="392038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Conduct Academic budget hearings (i.e., blueprint meetings)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March</a:t>
                      </a:r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9161306"/>
                  </a:ext>
                </a:extLst>
              </a:tr>
              <a:tr h="392038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Campuses develop budgets based on latest analysis and central guidance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March</a:t>
                      </a:r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6199866"/>
                  </a:ext>
                </a:extLst>
              </a:tr>
              <a:tr h="392038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Academic Subvention and strategic initiative funding recommendations made and communicated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April - May</a:t>
                      </a:r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1485626"/>
                  </a:ext>
                </a:extLst>
              </a:tr>
              <a:tr h="528911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University budget updated and preliminary drafted based on current tuition/appropriation projections and trends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April – May</a:t>
                      </a:r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9231292"/>
                  </a:ext>
                </a:extLst>
              </a:tr>
              <a:tr h="332964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 reviewed/adopted by Board of Trustees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 – June</a:t>
                      </a:r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9846757"/>
                  </a:ext>
                </a:extLst>
              </a:tr>
            </a:tbl>
          </a:graphicData>
        </a:graphic>
      </p:graphicFrame>
      <p:sp>
        <p:nvSpPr>
          <p:cNvPr id="7" name="Slide Number Placeholder 2">
            <a:extLst>
              <a:ext uri="{FF2B5EF4-FFF2-40B4-BE49-F238E27FC236}">
                <a16:creationId xmlns:a16="http://schemas.microsoft.com/office/drawing/2014/main" id="{8C7F5F9C-31F5-4775-AD0A-E8942978D2C0}"/>
              </a:ext>
            </a:extLst>
          </p:cNvPr>
          <p:cNvSpPr txBox="1">
            <a:spLocks/>
          </p:cNvSpPr>
          <p:nvPr/>
        </p:nvSpPr>
        <p:spPr>
          <a:xfrm>
            <a:off x="9336249" y="6238130"/>
            <a:ext cx="26353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4E9AFF7-6653-6A4D-A979-64D2F5BECA26}" type="slidenum">
              <a:rPr lang="en-US" b="1" smtClean="0">
                <a:solidFill>
                  <a:schemeClr val="tx1"/>
                </a:solidFill>
              </a:rPr>
              <a:pPr algn="r"/>
              <a:t>10</a:t>
            </a:fld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6407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ADA5A97-B47D-4F96-AC3F-15299BA39977}"/>
              </a:ext>
            </a:extLst>
          </p:cNvPr>
          <p:cNvSpPr/>
          <p:nvPr/>
        </p:nvSpPr>
        <p:spPr>
          <a:xfrm>
            <a:off x="9029700" y="5246594"/>
            <a:ext cx="2647950" cy="13373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486D44F-AB87-42BB-A75B-626271D3CA47}"/>
              </a:ext>
            </a:extLst>
          </p:cNvPr>
          <p:cNvSpPr/>
          <p:nvPr/>
        </p:nvSpPr>
        <p:spPr>
          <a:xfrm>
            <a:off x="1068441" y="1019853"/>
            <a:ext cx="1784412" cy="914400"/>
          </a:xfrm>
          <a:prstGeom prst="roundRect">
            <a:avLst/>
          </a:prstGeom>
          <a:solidFill>
            <a:srgbClr val="73000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Operational Support Teams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09DC6D2-BFB5-417E-A392-316198E1D0AB}"/>
              </a:ext>
            </a:extLst>
          </p:cNvPr>
          <p:cNvSpPr/>
          <p:nvPr/>
        </p:nvSpPr>
        <p:spPr>
          <a:xfrm>
            <a:off x="4928014" y="991943"/>
            <a:ext cx="1784412" cy="914400"/>
          </a:xfrm>
          <a:prstGeom prst="roundRect">
            <a:avLst/>
          </a:prstGeom>
          <a:solidFill>
            <a:srgbClr val="73000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Advisory Committees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EB6FE5A5-8D65-46F3-ABA3-FE2A2963F5C8}"/>
              </a:ext>
            </a:extLst>
          </p:cNvPr>
          <p:cNvSpPr/>
          <p:nvPr/>
        </p:nvSpPr>
        <p:spPr>
          <a:xfrm>
            <a:off x="9192827" y="1019853"/>
            <a:ext cx="1784412" cy="914400"/>
          </a:xfrm>
          <a:prstGeom prst="roundRect">
            <a:avLst/>
          </a:prstGeom>
          <a:solidFill>
            <a:srgbClr val="7300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Executive Groups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2CC0A7F-F5F9-4DF3-9CCB-3C1873131438}"/>
              </a:ext>
            </a:extLst>
          </p:cNvPr>
          <p:cNvSpPr/>
          <p:nvPr/>
        </p:nvSpPr>
        <p:spPr>
          <a:xfrm>
            <a:off x="115409" y="2676708"/>
            <a:ext cx="1634970" cy="90464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Model Development Team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64F615E-6981-4B2A-A0DC-B223A7347C10}"/>
              </a:ext>
            </a:extLst>
          </p:cNvPr>
          <p:cNvSpPr/>
          <p:nvPr/>
        </p:nvSpPr>
        <p:spPr>
          <a:xfrm>
            <a:off x="115409" y="3694213"/>
            <a:ext cx="1634971" cy="96027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Model Analysis/ Reporting Team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847A626-CB69-45F8-A58A-47D15342CF7A}"/>
              </a:ext>
            </a:extLst>
          </p:cNvPr>
          <p:cNvSpPr/>
          <p:nvPr/>
        </p:nvSpPr>
        <p:spPr>
          <a:xfrm>
            <a:off x="110970" y="4731680"/>
            <a:ext cx="1634970" cy="94115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Policy Review/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Development Team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9EFED42-6726-470A-A610-EC5A92D68219}"/>
              </a:ext>
            </a:extLst>
          </p:cNvPr>
          <p:cNvSpPr/>
          <p:nvPr/>
        </p:nvSpPr>
        <p:spPr>
          <a:xfrm>
            <a:off x="110970" y="5785686"/>
            <a:ext cx="1634970" cy="94114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Training Team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E5E271C-4982-4DBC-B308-F6AE894D8D9A}"/>
              </a:ext>
            </a:extLst>
          </p:cNvPr>
          <p:cNvSpPr/>
          <p:nvPr/>
        </p:nvSpPr>
        <p:spPr>
          <a:xfrm>
            <a:off x="1744464" y="2676708"/>
            <a:ext cx="1716349" cy="9046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Develop budget calendar and guidelines.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03828CB-9BB0-4762-A392-341A9824FF13}"/>
              </a:ext>
            </a:extLst>
          </p:cNvPr>
          <p:cNvSpPr/>
          <p:nvPr/>
        </p:nvSpPr>
        <p:spPr>
          <a:xfrm>
            <a:off x="1744464" y="3694212"/>
            <a:ext cx="1716349" cy="9602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Develop model reports for users at various levels and analyze mode results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2F8DFA1-362B-4D5F-AD50-86BF3124D557}"/>
              </a:ext>
            </a:extLst>
          </p:cNvPr>
          <p:cNvSpPr/>
          <p:nvPr/>
        </p:nvSpPr>
        <p:spPr>
          <a:xfrm>
            <a:off x="1744464" y="4731680"/>
            <a:ext cx="1716349" cy="94115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Identify policies impacted by new budget model and recommend modifications and/or development of new policies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8DC347E-5B04-4B9C-AF0B-4CF84E3C5D69}"/>
              </a:ext>
            </a:extLst>
          </p:cNvPr>
          <p:cNvSpPr/>
          <p:nvPr/>
        </p:nvSpPr>
        <p:spPr>
          <a:xfrm>
            <a:off x="1744464" y="5785686"/>
            <a:ext cx="1716349" cy="9411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Respond to budget model training requests to enhance budget model understanding across various groups.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AFCFA89-483C-403F-BADB-59D4DD2046DC}"/>
              </a:ext>
            </a:extLst>
          </p:cNvPr>
          <p:cNvSpPr/>
          <p:nvPr/>
        </p:nvSpPr>
        <p:spPr>
          <a:xfrm>
            <a:off x="3736760" y="2676708"/>
            <a:ext cx="2083290" cy="90464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Budget Model Governance Advisory Committee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63CD222-5F1E-4719-8BCD-A4AC3718D713}"/>
              </a:ext>
            </a:extLst>
          </p:cNvPr>
          <p:cNvSpPr/>
          <p:nvPr/>
        </p:nvSpPr>
        <p:spPr>
          <a:xfrm>
            <a:off x="5820050" y="2676707"/>
            <a:ext cx="2083292" cy="9046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Charged with advising decision makers on policy/practice matters related to format, construction and general philosophy of the budget model</a:t>
            </a:r>
            <a:r>
              <a:rPr kumimoji="0" lang="en-US" sz="11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3735604-0EF0-43D4-A20F-7F3DEC2FA733}"/>
              </a:ext>
            </a:extLst>
          </p:cNvPr>
          <p:cNvSpPr/>
          <p:nvPr/>
        </p:nvSpPr>
        <p:spPr>
          <a:xfrm>
            <a:off x="3736758" y="3714176"/>
            <a:ext cx="2083292" cy="94030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Support Unit Allocation Committee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6A808C6-38F9-42B5-820D-C59726A86DF6}"/>
              </a:ext>
            </a:extLst>
          </p:cNvPr>
          <p:cNvSpPr/>
          <p:nvPr/>
        </p:nvSpPr>
        <p:spPr>
          <a:xfrm>
            <a:off x="5820050" y="3707502"/>
            <a:ext cx="2083292" cy="9469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Group charged with gathering information to provide recommendation to decision makers regarding support unit allocations</a:t>
            </a:r>
            <a:r>
              <a:rPr kumimoji="0" lang="en-US" sz="11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6FB9B85-D9E8-4271-B095-EEA2C4E05A01}"/>
              </a:ext>
            </a:extLst>
          </p:cNvPr>
          <p:cNvSpPr/>
          <p:nvPr/>
        </p:nvSpPr>
        <p:spPr>
          <a:xfrm>
            <a:off x="3736758" y="4741182"/>
            <a:ext cx="2083292" cy="94035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Courses &amp; Curricula Committee (Existing)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0079193-93DD-4AAD-8F6E-1CA50A003257}"/>
              </a:ext>
            </a:extLst>
          </p:cNvPr>
          <p:cNvSpPr/>
          <p:nvPr/>
        </p:nvSpPr>
        <p:spPr>
          <a:xfrm>
            <a:off x="5820050" y="4741182"/>
            <a:ext cx="2083292" cy="9403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 addition to current roles, expands charge to consider proposals for new courses to avoid unnecessary course duplication or “gaming.”</a:t>
            </a:r>
            <a:endParaRPr kumimoji="0" lang="en-US" sz="11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8209D40-ED25-4868-8009-2F3C5AF551CC}"/>
              </a:ext>
            </a:extLst>
          </p:cNvPr>
          <p:cNvSpPr/>
          <p:nvPr/>
        </p:nvSpPr>
        <p:spPr>
          <a:xfrm>
            <a:off x="3736758" y="5768232"/>
            <a:ext cx="2083292" cy="94035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Space Needs and Planning Committee (Existing)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87EC573-93D1-4538-A6C7-727460C4F99C}"/>
              </a:ext>
            </a:extLst>
          </p:cNvPr>
          <p:cNvSpPr/>
          <p:nvPr/>
        </p:nvSpPr>
        <p:spPr>
          <a:xfrm>
            <a:off x="5820050" y="5770787"/>
            <a:ext cx="2083292" cy="9377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 addition to current roles, expands role to ensure that timely and accurate space utilization data is available for users of the budget model.</a:t>
            </a:r>
            <a:endParaRPr kumimoji="0" lang="en-US" sz="11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CE5D516-442B-4C00-ADEC-CD8AF8A04950}"/>
              </a:ext>
            </a:extLst>
          </p:cNvPr>
          <p:cNvSpPr/>
          <p:nvPr/>
        </p:nvSpPr>
        <p:spPr>
          <a:xfrm>
            <a:off x="8364247" y="2679268"/>
            <a:ext cx="1525477" cy="90464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Budget Update Group (BUG)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A29911B-9806-4199-8E18-9BA5825CC4F3}"/>
              </a:ext>
            </a:extLst>
          </p:cNvPr>
          <p:cNvSpPr/>
          <p:nvPr/>
        </p:nvSpPr>
        <p:spPr>
          <a:xfrm>
            <a:off x="9889721" y="2679267"/>
            <a:ext cx="2083295" cy="9046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Group responsible for financial oversight and coordination and for deploying the strategic plan on behalf of the President and Board of Trustees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3AE2D62-8163-415D-84FC-2EBD02354E3E}"/>
              </a:ext>
            </a:extLst>
          </p:cNvPr>
          <p:cNvSpPr/>
          <p:nvPr/>
        </p:nvSpPr>
        <p:spPr>
          <a:xfrm>
            <a:off x="8368684" y="4115592"/>
            <a:ext cx="1525477" cy="90464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President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B5C61E4-5997-4E58-A869-615B32481EEA}"/>
              </a:ext>
            </a:extLst>
          </p:cNvPr>
          <p:cNvSpPr/>
          <p:nvPr/>
        </p:nvSpPr>
        <p:spPr>
          <a:xfrm>
            <a:off x="9889721" y="4115593"/>
            <a:ext cx="2083295" cy="9046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Ultimate decision maker related to institutional proposals to the Board of Trustees.</a:t>
            </a:r>
          </a:p>
        </p:txBody>
      </p:sp>
      <p:sp>
        <p:nvSpPr>
          <p:cNvPr id="36" name="Arrow: Down 35">
            <a:extLst>
              <a:ext uri="{FF2B5EF4-FFF2-40B4-BE49-F238E27FC236}">
                <a16:creationId xmlns:a16="http://schemas.microsoft.com/office/drawing/2014/main" id="{132949FB-88F5-4C6F-847F-A13DFF380667}"/>
              </a:ext>
            </a:extLst>
          </p:cNvPr>
          <p:cNvSpPr/>
          <p:nvPr/>
        </p:nvSpPr>
        <p:spPr>
          <a:xfrm>
            <a:off x="10085033" y="5100125"/>
            <a:ext cx="213064" cy="371909"/>
          </a:xfrm>
          <a:prstGeom prst="down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611D552-1F65-4F1B-AEAC-FA5D95408E51}"/>
              </a:ext>
            </a:extLst>
          </p:cNvPr>
          <p:cNvSpPr/>
          <p:nvPr/>
        </p:nvSpPr>
        <p:spPr>
          <a:xfrm>
            <a:off x="8382733" y="5551918"/>
            <a:ext cx="1525477" cy="93779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Board of Trustees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3AA7478-559D-4FAD-B35B-047933D02BF6}"/>
              </a:ext>
            </a:extLst>
          </p:cNvPr>
          <p:cNvSpPr/>
          <p:nvPr/>
        </p:nvSpPr>
        <p:spPr>
          <a:xfrm>
            <a:off x="9908210" y="5551918"/>
            <a:ext cx="2083295" cy="9377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Final decisions related to the budget.</a:t>
            </a:r>
          </a:p>
        </p:txBody>
      </p:sp>
      <p:sp>
        <p:nvSpPr>
          <p:cNvPr id="39" name="Arrow: Down 38">
            <a:extLst>
              <a:ext uri="{FF2B5EF4-FFF2-40B4-BE49-F238E27FC236}">
                <a16:creationId xmlns:a16="http://schemas.microsoft.com/office/drawing/2014/main" id="{EA2BBD4A-282D-477F-ABF2-96C62F9DF3E4}"/>
              </a:ext>
            </a:extLst>
          </p:cNvPr>
          <p:cNvSpPr/>
          <p:nvPr/>
        </p:nvSpPr>
        <p:spPr>
          <a:xfrm>
            <a:off x="10085033" y="3674145"/>
            <a:ext cx="213064" cy="371909"/>
          </a:xfrm>
          <a:prstGeom prst="down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Arrow: Down 39">
            <a:extLst>
              <a:ext uri="{FF2B5EF4-FFF2-40B4-BE49-F238E27FC236}">
                <a16:creationId xmlns:a16="http://schemas.microsoft.com/office/drawing/2014/main" id="{FDC7AF5E-58C4-4FD7-B355-65D487858EFE}"/>
              </a:ext>
            </a:extLst>
          </p:cNvPr>
          <p:cNvSpPr/>
          <p:nvPr/>
        </p:nvSpPr>
        <p:spPr>
          <a:xfrm rot="16200000">
            <a:off x="3885212" y="1291098"/>
            <a:ext cx="213064" cy="371909"/>
          </a:xfrm>
          <a:prstGeom prst="down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Arrow: Down 40">
            <a:extLst>
              <a:ext uri="{FF2B5EF4-FFF2-40B4-BE49-F238E27FC236}">
                <a16:creationId xmlns:a16="http://schemas.microsoft.com/office/drawing/2014/main" id="{59C59021-AE36-4CD1-8FB7-C0F3F7089707}"/>
              </a:ext>
            </a:extLst>
          </p:cNvPr>
          <p:cNvSpPr/>
          <p:nvPr/>
        </p:nvSpPr>
        <p:spPr>
          <a:xfrm rot="16200000">
            <a:off x="7982765" y="1267573"/>
            <a:ext cx="213064" cy="371909"/>
          </a:xfrm>
          <a:prstGeom prst="down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19CF8CA7-FB9F-4476-A515-D2C3309C9F6A}"/>
              </a:ext>
            </a:extLst>
          </p:cNvPr>
          <p:cNvSpPr/>
          <p:nvPr/>
        </p:nvSpPr>
        <p:spPr>
          <a:xfrm>
            <a:off x="110971" y="2041864"/>
            <a:ext cx="3349842" cy="51687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Groups to meet as needed, at least twice per fiscal year.</a:t>
            </a: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4B80E99E-C11A-424B-B845-71245AAD5CD5}"/>
              </a:ext>
            </a:extLst>
          </p:cNvPr>
          <p:cNvSpPr/>
          <p:nvPr/>
        </p:nvSpPr>
        <p:spPr>
          <a:xfrm>
            <a:off x="3736758" y="2027016"/>
            <a:ext cx="4166583" cy="51687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Support Unit Allocation Committee meetings planned to begin in October and will meet as required throughout budget process. Other committees to meet as needed.</a:t>
            </a: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63123355-B00F-4880-88F7-A10054EBF2E3}"/>
              </a:ext>
            </a:extLst>
          </p:cNvPr>
          <p:cNvSpPr/>
          <p:nvPr/>
        </p:nvSpPr>
        <p:spPr>
          <a:xfrm>
            <a:off x="8355361" y="2054840"/>
            <a:ext cx="3617655" cy="51687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BUG meets monthly.  President and Board Briefings take place regularly throughout the year.</a:t>
            </a:r>
          </a:p>
        </p:txBody>
      </p:sp>
      <p:sp>
        <p:nvSpPr>
          <p:cNvPr id="47" name="Title 1">
            <a:extLst>
              <a:ext uri="{FF2B5EF4-FFF2-40B4-BE49-F238E27FC236}">
                <a16:creationId xmlns:a16="http://schemas.microsoft.com/office/drawing/2014/main" id="{96311FBF-884C-4CFF-892C-41A131DF2B36}"/>
              </a:ext>
            </a:extLst>
          </p:cNvPr>
          <p:cNvSpPr txBox="1">
            <a:spLocks/>
          </p:cNvSpPr>
          <p:nvPr/>
        </p:nvSpPr>
        <p:spPr>
          <a:xfrm>
            <a:off x="562249" y="339675"/>
            <a:ext cx="10515600" cy="57551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cap="all" baseline="0">
                <a:solidFill>
                  <a:schemeClr val="tx1"/>
                </a:solidFill>
                <a:latin typeface="Impact" panose="020B0806030902050204" pitchFamily="34" charset="0"/>
                <a:ea typeface="+mj-ea"/>
                <a:cs typeface="+mj-cs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rlingske Sans XCn ExtraBold"/>
                <a:cs typeface="Arial" panose="020B0604020202020204" pitchFamily="34" charset="0"/>
              </a:rPr>
              <a:t>RCM: Budget Model Governance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Impact" panose="020B0806030902050204" pitchFamily="34" charset="0"/>
              <a:ea typeface="+mj-ea"/>
              <a:cs typeface="+mj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2C339E-A1E7-4D17-8CE8-CE5E0242266C}"/>
              </a:ext>
            </a:extLst>
          </p:cNvPr>
          <p:cNvSpPr txBox="1">
            <a:spLocks/>
          </p:cNvSpPr>
          <p:nvPr/>
        </p:nvSpPr>
        <p:spPr>
          <a:xfrm>
            <a:off x="9183577" y="608335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B0634D-6FDA-4DD4-872E-A370BC1B0E1F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47397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1407320E-411F-4C3A-AC82-43ED76AFA557}"/>
              </a:ext>
            </a:extLst>
          </p:cNvPr>
          <p:cNvSpPr txBox="1">
            <a:spLocks/>
          </p:cNvSpPr>
          <p:nvPr/>
        </p:nvSpPr>
        <p:spPr>
          <a:xfrm>
            <a:off x="539496" y="536559"/>
            <a:ext cx="10515600" cy="57551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cap="all" baseline="0">
                <a:solidFill>
                  <a:schemeClr val="tx1"/>
                </a:solidFill>
                <a:latin typeface="Impact" panose="020B0806030902050204" pitchFamily="34" charset="0"/>
                <a:ea typeface="+mj-ea"/>
                <a:cs typeface="+mj-cs"/>
              </a:defRPr>
            </a:lvl1pPr>
          </a:lstStyle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gske Sans XCn ExtraBold"/>
              </a:rPr>
              <a:t>BUDGET MODEL UNIT STRUCTURE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0A8E0150-2730-4E24-82B7-20EE7788CA9F}"/>
              </a:ext>
            </a:extLst>
          </p:cNvPr>
          <p:cNvSpPr txBox="1">
            <a:spLocks/>
          </p:cNvSpPr>
          <p:nvPr/>
        </p:nvSpPr>
        <p:spPr>
          <a:xfrm>
            <a:off x="9205608" y="627373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B0634D-6FDA-4DD4-872E-A370BC1B0E1F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C9050277-0378-48DA-9300-719A6F7DC276}"/>
              </a:ext>
            </a:extLst>
          </p:cNvPr>
          <p:cNvSpPr/>
          <p:nvPr/>
        </p:nvSpPr>
        <p:spPr>
          <a:xfrm>
            <a:off x="820529" y="1584698"/>
            <a:ext cx="2908786" cy="569387"/>
          </a:xfrm>
          <a:prstGeom prst="roundRect">
            <a:avLst/>
          </a:prstGeom>
          <a:solidFill>
            <a:srgbClr val="73000A"/>
          </a:solidFill>
          <a:ln>
            <a:solidFill>
              <a:srgbClr val="466A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Academic Units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6646CC9-FF7E-4BD6-A794-28F2879F02B2}"/>
              </a:ext>
            </a:extLst>
          </p:cNvPr>
          <p:cNvSpPr/>
          <p:nvPr/>
        </p:nvSpPr>
        <p:spPr>
          <a:xfrm>
            <a:off x="818046" y="2345116"/>
            <a:ext cx="2908786" cy="2272249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Schools</a:t>
            </a:r>
          </a:p>
          <a:p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Colleges</a:t>
            </a:r>
          </a:p>
          <a:p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(excludes Medicine)</a:t>
            </a:r>
          </a:p>
          <a:p>
            <a:pPr algn="ctr"/>
            <a:endParaRPr lang="en-US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012FBE99-51F6-4A48-A16E-55FCC6A55006}"/>
              </a:ext>
            </a:extLst>
          </p:cNvPr>
          <p:cNvSpPr/>
          <p:nvPr/>
        </p:nvSpPr>
        <p:spPr>
          <a:xfrm>
            <a:off x="4489206" y="2348796"/>
            <a:ext cx="2908786" cy="2507965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Central administration</a:t>
            </a:r>
          </a:p>
          <a:p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 technology</a:t>
            </a:r>
          </a:p>
          <a:p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office</a:t>
            </a:r>
          </a:p>
          <a:p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Provost office</a:t>
            </a:r>
          </a:p>
          <a:p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Admissions</a:t>
            </a:r>
          </a:p>
          <a:p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Facilities</a:t>
            </a:r>
          </a:p>
          <a:p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Law enforcement &amp; safety</a:t>
            </a:r>
          </a:p>
          <a:p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 Honors College</a:t>
            </a:r>
          </a:p>
          <a:p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 Libraries</a:t>
            </a:r>
          </a:p>
          <a:p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Others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50F04263-0055-4B30-9551-61FD484BC984}"/>
              </a:ext>
            </a:extLst>
          </p:cNvPr>
          <p:cNvSpPr/>
          <p:nvPr/>
        </p:nvSpPr>
        <p:spPr>
          <a:xfrm>
            <a:off x="8157883" y="2345116"/>
            <a:ext cx="2908786" cy="130355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Athletics</a:t>
            </a:r>
          </a:p>
          <a:p>
            <a:pPr lvl="0"/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Housing</a:t>
            </a:r>
          </a:p>
          <a:p>
            <a:pPr lvl="0"/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Parking services</a:t>
            </a:r>
          </a:p>
          <a:p>
            <a:pPr lvl="0"/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health center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B73EF771-041D-487F-8E73-1824FF559463}"/>
              </a:ext>
            </a:extLst>
          </p:cNvPr>
          <p:cNvSpPr/>
          <p:nvPr/>
        </p:nvSpPr>
        <p:spPr>
          <a:xfrm>
            <a:off x="4489206" y="1573265"/>
            <a:ext cx="2908786" cy="569387"/>
          </a:xfrm>
          <a:prstGeom prst="roundRect">
            <a:avLst/>
          </a:prstGeom>
          <a:solidFill>
            <a:srgbClr val="73000A"/>
          </a:solidFill>
          <a:ln>
            <a:solidFill>
              <a:srgbClr val="466A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Support Units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48A42751-3185-441C-B583-58E863FC6DE5}"/>
              </a:ext>
            </a:extLst>
          </p:cNvPr>
          <p:cNvSpPr/>
          <p:nvPr/>
        </p:nvSpPr>
        <p:spPr>
          <a:xfrm>
            <a:off x="8157883" y="1574690"/>
            <a:ext cx="2908786" cy="569387"/>
          </a:xfrm>
          <a:prstGeom prst="roundRect">
            <a:avLst/>
          </a:prstGeom>
          <a:solidFill>
            <a:srgbClr val="73000A"/>
          </a:solidFill>
          <a:ln>
            <a:solidFill>
              <a:srgbClr val="466A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Auxiliary Units</a:t>
            </a:r>
          </a:p>
        </p:txBody>
      </p:sp>
      <p:sp>
        <p:nvSpPr>
          <p:cNvPr id="22" name="Right Brace 21">
            <a:extLst>
              <a:ext uri="{FF2B5EF4-FFF2-40B4-BE49-F238E27FC236}">
                <a16:creationId xmlns:a16="http://schemas.microsoft.com/office/drawing/2014/main" id="{723DD177-0F3B-407F-BC9B-D084208ED967}"/>
              </a:ext>
            </a:extLst>
          </p:cNvPr>
          <p:cNvSpPr/>
          <p:nvPr/>
        </p:nvSpPr>
        <p:spPr>
          <a:xfrm rot="5400000">
            <a:off x="3993985" y="1647570"/>
            <a:ext cx="416541" cy="6768419"/>
          </a:xfrm>
          <a:prstGeom prst="rightBrace">
            <a:avLst/>
          </a:prstGeom>
          <a:ln w="57150">
            <a:solidFill>
              <a:srgbClr val="8BB37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8AC8401-F1ED-4CEE-8C07-F9C9F997DCD9}"/>
              </a:ext>
            </a:extLst>
          </p:cNvPr>
          <p:cNvSpPr txBox="1"/>
          <p:nvPr/>
        </p:nvSpPr>
        <p:spPr>
          <a:xfrm>
            <a:off x="294207" y="5359573"/>
            <a:ext cx="73345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Academic units perform teaching, research and service.</a:t>
            </a: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Support units assist with infrastructure.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57ACF0DB-D4AD-4FC9-87F8-1A59B6DD4D1D}"/>
              </a:ext>
            </a:extLst>
          </p:cNvPr>
          <p:cNvCxnSpPr>
            <a:cxnSpLocks/>
          </p:cNvCxnSpPr>
          <p:nvPr/>
        </p:nvCxnSpPr>
        <p:spPr>
          <a:xfrm>
            <a:off x="7819056" y="2237508"/>
            <a:ext cx="0" cy="3445231"/>
          </a:xfrm>
          <a:prstGeom prst="line">
            <a:avLst/>
          </a:prstGeom>
          <a:ln w="57150">
            <a:solidFill>
              <a:srgbClr val="8BB37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F3C03A96-5DE1-4760-A8B4-2F1A1FCB218F}"/>
              </a:ext>
            </a:extLst>
          </p:cNvPr>
          <p:cNvSpPr txBox="1"/>
          <p:nvPr/>
        </p:nvSpPr>
        <p:spPr>
          <a:xfrm>
            <a:off x="8121684" y="3711009"/>
            <a:ext cx="32522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Auxiliary units are primarily self-supporting through ticket sales/fees. Each pay central support units for central services used.  </a:t>
            </a:r>
          </a:p>
        </p:txBody>
      </p:sp>
    </p:spTree>
    <p:extLst>
      <p:ext uri="{BB962C8B-B14F-4D97-AF65-F5344CB8AC3E}">
        <p14:creationId xmlns:p14="http://schemas.microsoft.com/office/powerpoint/2010/main" val="42731945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2388AE53-6EAE-4AF1-BE3D-5BF79A160295}"/>
              </a:ext>
            </a:extLst>
          </p:cNvPr>
          <p:cNvSpPr txBox="1">
            <a:spLocks/>
          </p:cNvSpPr>
          <p:nvPr/>
        </p:nvSpPr>
        <p:spPr>
          <a:xfrm>
            <a:off x="9205609" y="6310313"/>
            <a:ext cx="2743200" cy="365125"/>
          </a:xfrm>
          <a:prstGeom prst="rect">
            <a:avLst/>
          </a:prstGeom>
        </p:spPr>
        <p:txBody>
          <a:bodyPr vert="horz" lIns="91440" tIns="45721" rIns="91440" bIns="45721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11">
              <a:defRPr/>
            </a:pPr>
            <a:fld id="{12B0634D-6FDA-4DD4-872E-A370BC1B0E1F}" type="slidenum">
              <a:rPr lang="en-US" sz="1401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defTabSz="914411">
                <a:defRPr/>
              </a:pPr>
              <a:t>13</a:t>
            </a:fld>
            <a:endParaRPr lang="en-US" sz="1401" b="1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4DB3BBC-F167-91FB-FC45-CC8641189398}"/>
              </a:ext>
            </a:extLst>
          </p:cNvPr>
          <p:cNvSpPr txBox="1">
            <a:spLocks/>
          </p:cNvSpPr>
          <p:nvPr/>
        </p:nvSpPr>
        <p:spPr>
          <a:xfrm>
            <a:off x="677565" y="466787"/>
            <a:ext cx="10156371" cy="200107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cap="all" baseline="0">
                <a:solidFill>
                  <a:schemeClr val="tx1"/>
                </a:solidFill>
                <a:latin typeface="Impact" panose="020B0806030902050204" pitchFamily="34" charset="0"/>
                <a:ea typeface="+mj-ea"/>
                <a:cs typeface="+mj-cs"/>
              </a:defRPr>
            </a:lvl1pPr>
          </a:lstStyle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gske Sans XCn ExtraBold" panose="02000506040000020004"/>
              </a:rPr>
              <a:t>Budget model</a:t>
            </a:r>
            <a:br>
              <a:rPr lang="en-US" sz="4000" b="1" cap="none" dirty="0">
                <a:latin typeface="+mn-lt"/>
              </a:rPr>
            </a:br>
            <a:br>
              <a:rPr lang="en-US" sz="2000" b="1" cap="none" dirty="0">
                <a:latin typeface="+mn-lt"/>
              </a:rPr>
            </a:br>
            <a:br>
              <a:rPr lang="en-US" sz="2800" b="1" cap="none" dirty="0">
                <a:latin typeface="Berlingske Sans XCn ExtraBold"/>
              </a:rPr>
            </a:br>
            <a:endParaRPr lang="en-US" sz="2800" b="1" i="1" cap="none" dirty="0">
              <a:latin typeface="Berlingske Sans XCn ExtraBold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AE16F22-3F65-5F4E-9ECE-E07FCDABD34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1609"/>
          <a:stretch/>
        </p:blipFill>
        <p:spPr>
          <a:xfrm>
            <a:off x="575036" y="1205022"/>
            <a:ext cx="4369658" cy="5403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1801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Box 60">
            <a:extLst>
              <a:ext uri="{FF2B5EF4-FFF2-40B4-BE49-F238E27FC236}">
                <a16:creationId xmlns:a16="http://schemas.microsoft.com/office/drawing/2014/main" id="{E31F6749-FA29-48D4-A027-BDD398862AB0}"/>
              </a:ext>
            </a:extLst>
          </p:cNvPr>
          <p:cNvSpPr txBox="1"/>
          <p:nvPr/>
        </p:nvSpPr>
        <p:spPr>
          <a:xfrm>
            <a:off x="9060540" y="5392053"/>
            <a:ext cx="2882538" cy="11501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912BC0-06AE-4465-9A36-AC92D0856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697" y="415319"/>
            <a:ext cx="10515600" cy="586906"/>
          </a:xfrm>
        </p:spPr>
        <p:txBody>
          <a:bodyPr>
            <a:normAutofit fontScale="90000"/>
          </a:bodyPr>
          <a:lstStyle/>
          <a:p>
            <a:r>
              <a:rPr lang="en-US" sz="49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gske Sans XCn ExtraBold" panose="02000506040000020004"/>
              </a:rPr>
              <a:t>revenues</a:t>
            </a:r>
            <a:endParaRPr lang="en-US" sz="4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gske Sans XCn ExtraBold" panose="02000506040000020004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9430E66-3456-40E2-8088-B2238BB0E38E}"/>
              </a:ext>
            </a:extLst>
          </p:cNvPr>
          <p:cNvSpPr/>
          <p:nvPr/>
        </p:nvSpPr>
        <p:spPr>
          <a:xfrm rot="5400000">
            <a:off x="3487741" y="1447072"/>
            <a:ext cx="1037440" cy="94952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defTabSz="685800">
              <a:defRPr/>
            </a:pPr>
            <a:r>
              <a:rPr lang="en-US" sz="1200" b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 SOURCES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98D75D5-AA8D-4137-BA37-48C3A3AEA655}"/>
              </a:ext>
            </a:extLst>
          </p:cNvPr>
          <p:cNvSpPr/>
          <p:nvPr/>
        </p:nvSpPr>
        <p:spPr>
          <a:xfrm>
            <a:off x="717124" y="1427756"/>
            <a:ext cx="2729882" cy="1012797"/>
          </a:xfrm>
          <a:prstGeom prst="rect">
            <a:avLst/>
          </a:prstGeom>
          <a:solidFill>
            <a:srgbClr val="E6EFA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en-US" sz="12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Summer Tuition</a:t>
            </a:r>
          </a:p>
          <a:p>
            <a:pPr algn="ctr" defTabSz="685800">
              <a:defRPr/>
            </a:pPr>
            <a:r>
              <a:rPr lang="en-US" sz="12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&amp; Other Fees</a:t>
            </a:r>
          </a:p>
          <a:p>
            <a:pPr algn="ctr" defTabSz="685800">
              <a:defRPr/>
            </a:pPr>
            <a:r>
              <a:rPr lang="en-US" sz="12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Indirect Cost Recovery (IDC)</a:t>
            </a:r>
          </a:p>
          <a:p>
            <a:pPr algn="ctr" defTabSz="685800">
              <a:defRPr/>
            </a:pPr>
            <a:r>
              <a:rPr lang="en-US" sz="12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Grant, Contract &amp; Gift Revenue</a:t>
            </a:r>
          </a:p>
          <a:p>
            <a:pPr algn="ctr" defTabSz="685800">
              <a:defRPr/>
            </a:pPr>
            <a:r>
              <a:rPr lang="en-US" sz="12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Sales, Services &amp; Other Revenues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23E6142-DE34-4D4A-9B1E-FA193C0F44A6}"/>
              </a:ext>
            </a:extLst>
          </p:cNvPr>
          <p:cNvSpPr/>
          <p:nvPr/>
        </p:nvSpPr>
        <p:spPr>
          <a:xfrm>
            <a:off x="717125" y="2526891"/>
            <a:ext cx="2742876" cy="891273"/>
          </a:xfrm>
          <a:prstGeom prst="rect">
            <a:avLst/>
          </a:prstGeom>
          <a:gradFill>
            <a:gsLst>
              <a:gs pos="100000">
                <a:schemeClr val="bg1">
                  <a:lumMod val="50000"/>
                </a:schemeClr>
              </a:gs>
              <a:gs pos="0">
                <a:srgbClr val="92D050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en-US" sz="12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Fall &amp; Spring Tuition</a:t>
            </a:r>
          </a:p>
          <a:p>
            <a:pPr algn="ctr" defTabSz="685800">
              <a:defRPr/>
            </a:pPr>
            <a:r>
              <a:rPr lang="en-US" sz="12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(Undergrad &amp; Graduate)</a:t>
            </a:r>
          </a:p>
          <a:p>
            <a:pPr algn="ctr" defTabSz="685800">
              <a:defRPr/>
            </a:pPr>
            <a:r>
              <a:rPr lang="en-US" sz="12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 Appropriations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9AAE71EF-198B-442F-94DD-363C8FE7BE27}"/>
              </a:ext>
            </a:extLst>
          </p:cNvPr>
          <p:cNvSpPr/>
          <p:nvPr/>
        </p:nvSpPr>
        <p:spPr>
          <a:xfrm rot="5400000">
            <a:off x="3573693" y="2494624"/>
            <a:ext cx="891527" cy="949522"/>
          </a:xfrm>
          <a:prstGeom prst="rect">
            <a:avLst/>
          </a:prstGeom>
          <a:gradFill>
            <a:gsLst>
              <a:gs pos="39000">
                <a:schemeClr val="bg1">
                  <a:lumMod val="50000"/>
                </a:schemeClr>
              </a:gs>
              <a:gs pos="61000">
                <a:schemeClr val="accent6">
                  <a:lumMod val="75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defTabSz="685800">
              <a:defRPr/>
            </a:pPr>
            <a:r>
              <a:rPr lang="en-US" sz="1200" b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 SOURCES/</a:t>
            </a:r>
          </a:p>
          <a:p>
            <a:pPr algn="ctr" defTabSz="685800">
              <a:defRPr/>
            </a:pPr>
            <a:r>
              <a:rPr lang="en-US" sz="1200" b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312324F-7CE3-492A-91E5-5D93DFAE5753}"/>
              </a:ext>
            </a:extLst>
          </p:cNvPr>
          <p:cNvSpPr txBox="1"/>
          <p:nvPr/>
        </p:nvSpPr>
        <p:spPr>
          <a:xfrm>
            <a:off x="4931305" y="1425069"/>
            <a:ext cx="654357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/>
              <a:t>REVENUES</a:t>
            </a:r>
            <a:r>
              <a:rPr lang="en-US" sz="2000"/>
              <a:t>:  All academic, research, and state appropriation revenues are allocated or distributed directly to the Academic Colleges.  Colleges collect tuition, state appropriations, grant, and other revenue.  </a:t>
            </a:r>
          </a:p>
          <a:p>
            <a:endParaRPr lang="en-US" sz="2000"/>
          </a:p>
        </p:txBody>
      </p:sp>
      <p:sp>
        <p:nvSpPr>
          <p:cNvPr id="24" name="Slide Number Placeholder 4">
            <a:extLst>
              <a:ext uri="{FF2B5EF4-FFF2-40B4-BE49-F238E27FC236}">
                <a16:creationId xmlns:a16="http://schemas.microsoft.com/office/drawing/2014/main" id="{80542E86-54ED-411C-99BC-9DF029AF155E}"/>
              </a:ext>
            </a:extLst>
          </p:cNvPr>
          <p:cNvSpPr txBox="1">
            <a:spLocks/>
          </p:cNvSpPr>
          <p:nvPr/>
        </p:nvSpPr>
        <p:spPr>
          <a:xfrm>
            <a:off x="9205608" y="631031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B0634D-6FDA-4DD4-872E-A370BC1B0E1F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7513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A5DC2-2B70-48EA-95A2-6B9D77FF6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2774" y="460452"/>
            <a:ext cx="10515600" cy="773864"/>
          </a:xfrm>
        </p:spPr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gske Sans XCn ExtraBold"/>
              </a:rPr>
              <a:t>revenues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266201-5E1A-4EB1-B1FB-9F0497866DE0}"/>
              </a:ext>
            </a:extLst>
          </p:cNvPr>
          <p:cNvSpPr txBox="1">
            <a:spLocks/>
          </p:cNvSpPr>
          <p:nvPr/>
        </p:nvSpPr>
        <p:spPr>
          <a:xfrm>
            <a:off x="9205608" y="631031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B0634D-6FDA-4DD4-872E-A370BC1B0E1F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B91A1C-C8F1-8B55-F287-281C5A285479}"/>
              </a:ext>
            </a:extLst>
          </p:cNvPr>
          <p:cNvSpPr txBox="1"/>
          <p:nvPr/>
        </p:nvSpPr>
        <p:spPr>
          <a:xfrm>
            <a:off x="632774" y="1234316"/>
            <a:ext cx="1092645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TUITION</a:t>
            </a:r>
            <a:endParaRPr lang="en-US" b="1" dirty="0"/>
          </a:p>
          <a:p>
            <a:endParaRPr lang="en-US" b="1" dirty="0"/>
          </a:p>
          <a:p>
            <a:r>
              <a:rPr lang="en-US" u="sng" dirty="0"/>
              <a:t>Revenue pools – Fall and Spring tuition</a:t>
            </a:r>
            <a:r>
              <a:rPr lang="en-US" dirty="0"/>
              <a:t>:</a:t>
            </a:r>
          </a:p>
          <a:p>
            <a:r>
              <a:rPr lang="en-US" dirty="0"/>
              <a:t>	Resident 70%/30% of crhr divided by college of instruction/record. </a:t>
            </a:r>
          </a:p>
          <a:p>
            <a:r>
              <a:rPr lang="en-US" dirty="0"/>
              <a:t>	Non-Resident 70%/30% of crhr divided by college of instruction/record. </a:t>
            </a:r>
          </a:p>
          <a:p>
            <a:endParaRPr lang="en-US" dirty="0"/>
          </a:p>
          <a:p>
            <a:r>
              <a:rPr lang="en-US" u="sng" dirty="0"/>
              <a:t>Direct tuition – Summer and Graduate tuition</a:t>
            </a:r>
            <a:r>
              <a:rPr lang="en-US" dirty="0"/>
              <a:t>:  </a:t>
            </a:r>
          </a:p>
          <a:p>
            <a:r>
              <a:rPr lang="en-US" dirty="0"/>
              <a:t>	Graduate Budget set by prior year actual and distributed by actual to college of record.</a:t>
            </a:r>
          </a:p>
          <a:p>
            <a:endParaRPr lang="en-US" sz="2000" b="1" dirty="0"/>
          </a:p>
          <a:p>
            <a:pPr algn="just"/>
            <a:r>
              <a:rPr lang="en-US" dirty="0"/>
              <a:t>When actuals coming are more than budget, the additional tuition is distributed to Academic Units using the same % crhr hours from FY2022.</a:t>
            </a:r>
          </a:p>
        </p:txBody>
      </p:sp>
    </p:spTree>
    <p:extLst>
      <p:ext uri="{BB962C8B-B14F-4D97-AF65-F5344CB8AC3E}">
        <p14:creationId xmlns:p14="http://schemas.microsoft.com/office/powerpoint/2010/main" val="36632897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A5DC2-2B70-48EA-95A2-6B9D77FF6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505" y="501073"/>
            <a:ext cx="10515600" cy="773864"/>
          </a:xfrm>
        </p:spPr>
        <p:txBody>
          <a:bodyPr>
            <a:normAutofit/>
          </a:bodyPr>
          <a:lstStyle/>
          <a:p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gske Sans XCn ExtraBold"/>
              </a:rPr>
              <a:t>revenues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266201-5E1A-4EB1-B1FB-9F0497866DE0}"/>
              </a:ext>
            </a:extLst>
          </p:cNvPr>
          <p:cNvSpPr txBox="1">
            <a:spLocks/>
          </p:cNvSpPr>
          <p:nvPr/>
        </p:nvSpPr>
        <p:spPr>
          <a:xfrm>
            <a:off x="9205608" y="631031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B0634D-6FDA-4DD4-872E-A370BC1B0E1F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B91A1C-C8F1-8B55-F287-281C5A285479}"/>
              </a:ext>
            </a:extLst>
          </p:cNvPr>
          <p:cNvSpPr txBox="1"/>
          <p:nvPr/>
        </p:nvSpPr>
        <p:spPr>
          <a:xfrm>
            <a:off x="734505" y="1340169"/>
            <a:ext cx="10515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STATE APPROPRIATIONS</a:t>
            </a:r>
          </a:p>
          <a:p>
            <a:endParaRPr lang="en-US" sz="2000" b="1" dirty="0"/>
          </a:p>
          <a:p>
            <a:endParaRPr lang="en-US" sz="2000" dirty="0"/>
          </a:p>
          <a:p>
            <a:r>
              <a:rPr lang="en-US" sz="2000" u="sng" dirty="0"/>
              <a:t>Resident student credit hours</a:t>
            </a:r>
            <a:r>
              <a:rPr lang="en-US" sz="2000" dirty="0"/>
              <a:t>:</a:t>
            </a:r>
          </a:p>
          <a:p>
            <a:pPr lvl="2"/>
            <a:r>
              <a:rPr lang="en-US" sz="2000" dirty="0"/>
              <a:t>70% or $136M was distributed by proportion of Undergraduate and Graduate credit hours of resident students.</a:t>
            </a:r>
          </a:p>
          <a:p>
            <a:endParaRPr lang="en-US" sz="2000" dirty="0"/>
          </a:p>
          <a:p>
            <a:r>
              <a:rPr lang="en-US" sz="2000" u="sng" dirty="0"/>
              <a:t>Contract and grant revenue</a:t>
            </a:r>
            <a:r>
              <a:rPr lang="en-US" sz="2000" dirty="0"/>
              <a:t>:  </a:t>
            </a:r>
          </a:p>
          <a:p>
            <a:pPr lvl="2"/>
            <a:r>
              <a:rPr lang="en-US" sz="2000" dirty="0"/>
              <a:t>30% or $58M was distributed by proportion total direct grant and contract revenue.</a:t>
            </a:r>
          </a:p>
          <a:p>
            <a:pPr lvl="2"/>
            <a:endParaRPr lang="en-US" sz="2000" dirty="0"/>
          </a:p>
          <a:p>
            <a:pPr lvl="2"/>
            <a:r>
              <a:rPr lang="en-US" sz="2000" dirty="0"/>
              <a:t>Portion of state appropriation is provided to research because F&amp;A/IDC negotiated rates do not fully fund the indirect costs of research.</a:t>
            </a:r>
            <a:endParaRPr lang="en-US" sz="2000" b="1" dirty="0"/>
          </a:p>
          <a:p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470030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A5DC2-2B70-48EA-95A2-6B9D77FF6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505" y="566305"/>
            <a:ext cx="10515600" cy="773864"/>
          </a:xfrm>
        </p:spPr>
        <p:txBody>
          <a:bodyPr>
            <a:normAutofit/>
          </a:bodyPr>
          <a:lstStyle/>
          <a:p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gske Sans XCn ExtraBold"/>
              </a:rPr>
              <a:t>revenues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266201-5E1A-4EB1-B1FB-9F0497866DE0}"/>
              </a:ext>
            </a:extLst>
          </p:cNvPr>
          <p:cNvSpPr txBox="1">
            <a:spLocks/>
          </p:cNvSpPr>
          <p:nvPr/>
        </p:nvSpPr>
        <p:spPr>
          <a:xfrm>
            <a:off x="9205608" y="631031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B0634D-6FDA-4DD4-872E-A370BC1B0E1F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B91A1C-C8F1-8B55-F287-281C5A285479}"/>
              </a:ext>
            </a:extLst>
          </p:cNvPr>
          <p:cNvSpPr txBox="1"/>
          <p:nvPr/>
        </p:nvSpPr>
        <p:spPr>
          <a:xfrm>
            <a:off x="734505" y="1340169"/>
            <a:ext cx="10515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INDIRECT COST RECOVERY (direct)</a:t>
            </a:r>
          </a:p>
          <a:p>
            <a:endParaRPr lang="en-US" sz="2000" b="1" dirty="0"/>
          </a:p>
          <a:p>
            <a:r>
              <a:rPr lang="en-US" sz="2000" dirty="0"/>
              <a:t>FY2024 IDC </a:t>
            </a:r>
            <a:r>
              <a:rPr lang="en-US" sz="2000" u="sng" dirty="0"/>
              <a:t>Budget</a:t>
            </a:r>
            <a:r>
              <a:rPr lang="en-US" sz="2000" dirty="0"/>
              <a:t> of $26M was allocated according to prior year research activity.  </a:t>
            </a:r>
            <a:r>
              <a:rPr lang="en-US" sz="2000" u="sng" dirty="0"/>
              <a:t>Actual</a:t>
            </a:r>
            <a:r>
              <a:rPr lang="en-US" sz="2000" dirty="0"/>
              <a:t> IDC receipts are distributed to the units as earned in the current year.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b="1" dirty="0"/>
          </a:p>
          <a:p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446584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Box 60">
            <a:extLst>
              <a:ext uri="{FF2B5EF4-FFF2-40B4-BE49-F238E27FC236}">
                <a16:creationId xmlns:a16="http://schemas.microsoft.com/office/drawing/2014/main" id="{E31F6749-FA29-48D4-A027-BDD398862AB0}"/>
              </a:ext>
            </a:extLst>
          </p:cNvPr>
          <p:cNvSpPr txBox="1"/>
          <p:nvPr/>
        </p:nvSpPr>
        <p:spPr>
          <a:xfrm>
            <a:off x="9060540" y="5392053"/>
            <a:ext cx="2882538" cy="11501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912BC0-06AE-4465-9A36-AC92D0856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697" y="415319"/>
            <a:ext cx="10515600" cy="586906"/>
          </a:xfrm>
        </p:spPr>
        <p:txBody>
          <a:bodyPr>
            <a:noAutofit/>
          </a:bodyPr>
          <a:lstStyle/>
          <a:p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gske Sans XCn ExtraBold" panose="02000506040000020004"/>
              </a:rPr>
              <a:t>Direct costs/uses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336718B-3E91-4CF9-88B3-EBADF8314FC1}"/>
              </a:ext>
            </a:extLst>
          </p:cNvPr>
          <p:cNvSpPr/>
          <p:nvPr/>
        </p:nvSpPr>
        <p:spPr>
          <a:xfrm>
            <a:off x="871196" y="3473603"/>
            <a:ext cx="3468950" cy="1720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 defTabSz="685800">
              <a:defRPr/>
            </a:pPr>
            <a:r>
              <a:rPr lang="en-US" sz="1200" i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Less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F9EE05F-4A2B-47AA-BC55-AB0657D75887}"/>
              </a:ext>
            </a:extLst>
          </p:cNvPr>
          <p:cNvSpPr/>
          <p:nvPr/>
        </p:nvSpPr>
        <p:spPr>
          <a:xfrm rot="5400000">
            <a:off x="3733815" y="3498936"/>
            <a:ext cx="545292" cy="94952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defTabSz="685800">
              <a:defRPr/>
            </a:pPr>
            <a:r>
              <a:rPr lang="en-US" sz="1200" b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 USES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E4ADD79-57F8-482D-AFFA-AA693E587F0D}"/>
              </a:ext>
            </a:extLst>
          </p:cNvPr>
          <p:cNvSpPr/>
          <p:nvPr/>
        </p:nvSpPr>
        <p:spPr>
          <a:xfrm>
            <a:off x="717124" y="3715013"/>
            <a:ext cx="2753432" cy="2468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en-US" sz="11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Personnel &amp; Non-Personnel Expenses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EB18A34-A945-497C-ABD8-5849CF7AF5F3}"/>
              </a:ext>
            </a:extLst>
          </p:cNvPr>
          <p:cNvSpPr/>
          <p:nvPr/>
        </p:nvSpPr>
        <p:spPr>
          <a:xfrm>
            <a:off x="717124" y="4007595"/>
            <a:ext cx="2753432" cy="224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en-US" sz="12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Grant Expenses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312324F-7CE3-492A-91E5-5D93DFAE5753}"/>
              </a:ext>
            </a:extLst>
          </p:cNvPr>
          <p:cNvSpPr txBox="1"/>
          <p:nvPr/>
        </p:nvSpPr>
        <p:spPr>
          <a:xfrm>
            <a:off x="4946334" y="2399659"/>
            <a:ext cx="654357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/>
              <a:t>DIRECT USES:</a:t>
            </a:r>
            <a:r>
              <a:rPr lang="en-US" sz="2000" b="1" dirty="0"/>
              <a:t>  </a:t>
            </a:r>
            <a:r>
              <a:rPr lang="en-US" sz="2000" dirty="0"/>
              <a:t>Direct costs are personnel costs of the college as well as non-personnel expenditures.  Sponsored award direct charges are found here. </a:t>
            </a:r>
          </a:p>
          <a:p>
            <a:endParaRPr lang="en-US" sz="2000" dirty="0"/>
          </a:p>
          <a:p>
            <a:r>
              <a:rPr lang="en-US" sz="2000" dirty="0"/>
              <a:t> - Essential element - Workforce planning.</a:t>
            </a:r>
          </a:p>
          <a:p>
            <a:r>
              <a:rPr lang="en-US" sz="2000" dirty="0"/>
              <a:t> - Impacted by state mandates on salary &amp; fringe.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24" name="Slide Number Placeholder 4">
            <a:extLst>
              <a:ext uri="{FF2B5EF4-FFF2-40B4-BE49-F238E27FC236}">
                <a16:creationId xmlns:a16="http://schemas.microsoft.com/office/drawing/2014/main" id="{80542E86-54ED-411C-99BC-9DF029AF155E}"/>
              </a:ext>
            </a:extLst>
          </p:cNvPr>
          <p:cNvSpPr txBox="1">
            <a:spLocks/>
          </p:cNvSpPr>
          <p:nvPr/>
        </p:nvSpPr>
        <p:spPr>
          <a:xfrm>
            <a:off x="9205608" y="631031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B0634D-6FDA-4DD4-872E-A370BC1B0E1F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0336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Box 60">
            <a:extLst>
              <a:ext uri="{FF2B5EF4-FFF2-40B4-BE49-F238E27FC236}">
                <a16:creationId xmlns:a16="http://schemas.microsoft.com/office/drawing/2014/main" id="{E31F6749-FA29-48D4-A027-BDD398862AB0}"/>
              </a:ext>
            </a:extLst>
          </p:cNvPr>
          <p:cNvSpPr txBox="1"/>
          <p:nvPr/>
        </p:nvSpPr>
        <p:spPr>
          <a:xfrm>
            <a:off x="9060540" y="5392053"/>
            <a:ext cx="2882538" cy="11501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912BC0-06AE-4465-9A36-AC92D0856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649" y="701082"/>
            <a:ext cx="10515600" cy="586906"/>
          </a:xfrm>
        </p:spPr>
        <p:txBody>
          <a:bodyPr>
            <a:no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gske Sans XCn ExtraBold" panose="02000506040000020004"/>
              </a:rPr>
              <a:t>Indirect costs/uses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gske Sans XCn ExtraBold" panose="02000506040000020004"/>
              </a:rPr>
            </a:b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gske Sans XCn ExtraBold" panose="02000506040000020004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6051D62-3690-4D6D-B3F6-4FF287E971D8}"/>
              </a:ext>
            </a:extLst>
          </p:cNvPr>
          <p:cNvSpPr/>
          <p:nvPr/>
        </p:nvSpPr>
        <p:spPr>
          <a:xfrm>
            <a:off x="717124" y="4300048"/>
            <a:ext cx="2753432" cy="355524"/>
          </a:xfrm>
          <a:prstGeom prst="rect">
            <a:avLst/>
          </a:prstGeom>
          <a:gradFill>
            <a:gsLst>
              <a:gs pos="100000">
                <a:schemeClr val="bg1">
                  <a:lumMod val="50000"/>
                </a:schemeClr>
              </a:gs>
              <a:gs pos="0">
                <a:schemeClr val="accent2">
                  <a:lumMod val="20000"/>
                  <a:lumOff val="8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en-US" sz="12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Unit Allocations (-)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B23A0DA-E067-44E4-A23D-B33F312A41CC}"/>
              </a:ext>
            </a:extLst>
          </p:cNvPr>
          <p:cNvSpPr/>
          <p:nvPr/>
        </p:nvSpPr>
        <p:spPr>
          <a:xfrm rot="5400000">
            <a:off x="3828698" y="4003049"/>
            <a:ext cx="355523" cy="949522"/>
          </a:xfrm>
          <a:prstGeom prst="rect">
            <a:avLst/>
          </a:prstGeom>
          <a:gradFill>
            <a:gsLst>
              <a:gs pos="53000">
                <a:srgbClr val="A15D5D"/>
              </a:gs>
              <a:gs pos="50000">
                <a:schemeClr val="bg1">
                  <a:lumMod val="50000"/>
                </a:schemeClr>
              </a:gs>
              <a:gs pos="100000">
                <a:srgbClr val="FF0000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defTabSz="685800">
              <a:defRPr/>
            </a:pPr>
            <a:r>
              <a:rPr lang="en-US" sz="900" b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INDIRECT USES/MODEL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312324F-7CE3-492A-91E5-5D93DFAE5753}"/>
              </a:ext>
            </a:extLst>
          </p:cNvPr>
          <p:cNvSpPr txBox="1"/>
          <p:nvPr/>
        </p:nvSpPr>
        <p:spPr>
          <a:xfrm>
            <a:off x="4757489" y="2262124"/>
            <a:ext cx="654357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/>
          </a:p>
          <a:p>
            <a:r>
              <a:rPr lang="en-US" sz="2000" b="1" u="sng" dirty="0"/>
              <a:t>INDIRECT USES/MODEL</a:t>
            </a:r>
            <a:r>
              <a:rPr lang="en-US" sz="2000" b="1" dirty="0"/>
              <a:t>:  </a:t>
            </a:r>
            <a:r>
              <a:rPr lang="en-US" sz="2000" dirty="0"/>
              <a:t>The colleges fund support units (Central, President, Provost, Facilities, etc.) through indirect charges based on proportional use (concept of </a:t>
            </a:r>
            <a:r>
              <a:rPr lang="en-US" sz="2000" b="1" u="sng" dirty="0"/>
              <a:t>Cost Pools </a:t>
            </a:r>
            <a:r>
              <a:rPr lang="en-US" sz="2000" dirty="0"/>
              <a:t>and </a:t>
            </a:r>
            <a:r>
              <a:rPr lang="en-US" sz="2000" b="1" u="sng" dirty="0"/>
              <a:t>Drivers</a:t>
            </a:r>
            <a:r>
              <a:rPr lang="en-US" sz="2000" dirty="0"/>
              <a:t>).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24" name="Slide Number Placeholder 4">
            <a:extLst>
              <a:ext uri="{FF2B5EF4-FFF2-40B4-BE49-F238E27FC236}">
                <a16:creationId xmlns:a16="http://schemas.microsoft.com/office/drawing/2014/main" id="{80542E86-54ED-411C-99BC-9DF029AF155E}"/>
              </a:ext>
            </a:extLst>
          </p:cNvPr>
          <p:cNvSpPr txBox="1">
            <a:spLocks/>
          </p:cNvSpPr>
          <p:nvPr/>
        </p:nvSpPr>
        <p:spPr>
          <a:xfrm>
            <a:off x="9205608" y="631031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B0634D-6FDA-4DD4-872E-A370BC1B0E1F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309516-D3A3-D47E-0B43-6667F6355692}"/>
              </a:ext>
            </a:extLst>
          </p:cNvPr>
          <p:cNvSpPr txBox="1"/>
          <p:nvPr/>
        </p:nvSpPr>
        <p:spPr>
          <a:xfrm>
            <a:off x="4774549" y="3973696"/>
            <a:ext cx="679868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/>
              <a:t>Fixed budgets for the support units are adjusted through annual Support Unit Allocation Committee prioritizing Initiatives submitted by Support Units.  </a:t>
            </a:r>
          </a:p>
          <a:p>
            <a:endParaRPr lang="en-US" sz="2000"/>
          </a:p>
          <a:p>
            <a:r>
              <a:rPr lang="en-US" sz="2000"/>
              <a:t>Then the President and key administrators (Provost, CFO) budget requests under advisement, along with revenue estimates to create a Budget Proposal for the Trustees.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3FB2413-0C07-423D-DADD-C93592438FC2}"/>
              </a:ext>
            </a:extLst>
          </p:cNvPr>
          <p:cNvSpPr/>
          <p:nvPr/>
        </p:nvSpPr>
        <p:spPr>
          <a:xfrm>
            <a:off x="871196" y="4048642"/>
            <a:ext cx="3468950" cy="1720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 defTabSz="685800">
              <a:defRPr/>
            </a:pPr>
            <a:r>
              <a:rPr lang="en-US" sz="1200" i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Less</a:t>
            </a:r>
          </a:p>
        </p:txBody>
      </p:sp>
    </p:spTree>
    <p:extLst>
      <p:ext uri="{BB962C8B-B14F-4D97-AF65-F5344CB8AC3E}">
        <p14:creationId xmlns:p14="http://schemas.microsoft.com/office/powerpoint/2010/main" val="1189043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F9F61-B891-3944-9E22-503B0C38A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3143" y="734056"/>
            <a:ext cx="10727871" cy="2387600"/>
          </a:xfrm>
        </p:spPr>
        <p:txBody>
          <a:bodyPr>
            <a:normAutofit/>
          </a:bodyPr>
          <a:lstStyle/>
          <a:p>
            <a:r>
              <a:rPr lang="en-US" sz="6600" b="1" cap="none" dirty="0">
                <a:latin typeface="Berlingske Sans XCn ExtraBold" panose="02000506040000020004"/>
              </a:rPr>
              <a:t>External Budgeting</a:t>
            </a:r>
            <a:br>
              <a:rPr lang="en-US" sz="4000" cap="none" dirty="0">
                <a:latin typeface="+mn-lt"/>
              </a:rPr>
            </a:br>
            <a:endParaRPr lang="en-US" sz="4000" cap="none" dirty="0">
              <a:latin typeface="+mn-lt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DB09E42-C632-47CE-82B9-7EA7F88BAA3E}"/>
              </a:ext>
            </a:extLst>
          </p:cNvPr>
          <p:cNvSpPr/>
          <p:nvPr/>
        </p:nvSpPr>
        <p:spPr>
          <a:xfrm>
            <a:off x="3611880" y="4544568"/>
            <a:ext cx="5029200" cy="17556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7380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0648323-862D-4E73-826E-AA9DDBC43AB7}"/>
              </a:ext>
            </a:extLst>
          </p:cNvPr>
          <p:cNvSpPr txBox="1"/>
          <p:nvPr/>
        </p:nvSpPr>
        <p:spPr>
          <a:xfrm>
            <a:off x="8961119" y="5456472"/>
            <a:ext cx="2882538" cy="11501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C92294-EBCF-410F-B32E-022BC6BDA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589" y="167762"/>
            <a:ext cx="10515600" cy="1325563"/>
          </a:xfrm>
        </p:spPr>
        <p:txBody>
          <a:bodyPr>
            <a:normAutofit/>
          </a:bodyPr>
          <a:lstStyle/>
          <a:p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gske Sans XCn ExtraBold" panose="02000506040000020004"/>
              </a:rPr>
              <a:t>Support units Cost Pool Detail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5FB1A123-8B08-4921-AEBA-D534AE75E4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21633"/>
              </p:ext>
            </p:extLst>
          </p:nvPr>
        </p:nvGraphicFramePr>
        <p:xfrm>
          <a:off x="561589" y="1362610"/>
          <a:ext cx="11068822" cy="46590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4899">
                  <a:extLst>
                    <a:ext uri="{9D8B030D-6E8A-4147-A177-3AD203B41FA5}">
                      <a16:colId xmlns:a16="http://schemas.microsoft.com/office/drawing/2014/main" val="3990592860"/>
                    </a:ext>
                  </a:extLst>
                </a:gridCol>
                <a:gridCol w="4780474">
                  <a:extLst>
                    <a:ext uri="{9D8B030D-6E8A-4147-A177-3AD203B41FA5}">
                      <a16:colId xmlns:a16="http://schemas.microsoft.com/office/drawing/2014/main" val="4241307827"/>
                    </a:ext>
                  </a:extLst>
                </a:gridCol>
                <a:gridCol w="3573449">
                  <a:extLst>
                    <a:ext uri="{9D8B030D-6E8A-4147-A177-3AD203B41FA5}">
                      <a16:colId xmlns:a16="http://schemas.microsoft.com/office/drawing/2014/main" val="3071893526"/>
                    </a:ext>
                  </a:extLst>
                </a:gridCol>
              </a:tblGrid>
              <a:tr h="350125">
                <a:tc>
                  <a:txBody>
                    <a:bodyPr/>
                    <a:lstStyle/>
                    <a:p>
                      <a:r>
                        <a:rPr lang="en-US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 Pool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 Units Included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Allocation Metric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6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5735524"/>
                  </a:ext>
                </a:extLst>
              </a:tr>
              <a:tr h="350125">
                <a:tc>
                  <a:txBody>
                    <a:bodyPr/>
                    <a:lstStyle/>
                    <a:p>
                      <a:r>
                        <a:rPr lang="en-US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Central Services &amp; Administration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C3C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Admin &amp; Finance, Business Affairs, HR, Development, Communications, etc.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Employee FTE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5278604"/>
                  </a:ext>
                </a:extLst>
              </a:tr>
              <a:tr h="350125">
                <a:tc>
                  <a:txBody>
                    <a:bodyPr/>
                    <a:lstStyle/>
                    <a:p>
                      <a:r>
                        <a:rPr lang="en-US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Facilities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C3C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Facility Services, Utilities, Facilities Projects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Net Assignable Square Footage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9887697"/>
                  </a:ext>
                </a:extLst>
              </a:tr>
              <a:tr h="350125">
                <a:tc>
                  <a:txBody>
                    <a:bodyPr/>
                    <a:lstStyle/>
                    <a:p>
                      <a:r>
                        <a:rPr lang="en-US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Enrollment &amp; Scholarships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C3C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Enrollment Management and Scholarships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Undergraduate Student FTE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6167773"/>
                  </a:ext>
                </a:extLst>
              </a:tr>
              <a:tr h="350125">
                <a:tc>
                  <a:txBody>
                    <a:bodyPr/>
                    <a:lstStyle/>
                    <a:p>
                      <a:r>
                        <a:rPr lang="en-US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Information Technology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C3C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University Technology Services (DoIT), OneCarolina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Headcount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9320466"/>
                  </a:ext>
                </a:extLst>
              </a:tr>
              <a:tr h="350125">
                <a:tc>
                  <a:txBody>
                    <a:bodyPr/>
                    <a:lstStyle/>
                    <a:p>
                      <a:r>
                        <a:rPr lang="en-US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Libraries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C3C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University Libraries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Student FTE + Faculty FTE (less Law)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5132836"/>
                  </a:ext>
                </a:extLst>
              </a:tr>
              <a:tr h="350125">
                <a:tc>
                  <a:txBody>
                    <a:bodyPr/>
                    <a:lstStyle/>
                    <a:p>
                      <a:r>
                        <a:rPr lang="en-US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Academic Affairs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C3C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Provost</a:t>
                      </a:r>
                      <a:r>
                        <a:rPr lang="en-US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Faculty Senate, Graduate School, International Programs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Student FTE + Tenure-Track FTE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3975460"/>
                  </a:ext>
                </a:extLst>
              </a:tr>
              <a:tr h="350125">
                <a:tc>
                  <a:txBody>
                    <a:bodyPr/>
                    <a:lstStyle/>
                    <a:p>
                      <a:r>
                        <a:rPr lang="en-US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Research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C3C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Office of Research/ Research Administration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Contract &amp; Grant Revenue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9726817"/>
                  </a:ext>
                </a:extLst>
              </a:tr>
              <a:tr h="350125">
                <a:tc>
                  <a:txBody>
                    <a:bodyPr/>
                    <a:lstStyle/>
                    <a:p>
                      <a:r>
                        <a:rPr lang="en-US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Academic Access &amp; Degree Completion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C3C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 Your Time, Palmetto College Administration, Distributed Learning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Student FTE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1040340"/>
                  </a:ext>
                </a:extLst>
              </a:tr>
              <a:tr h="350125">
                <a:tc>
                  <a:txBody>
                    <a:bodyPr/>
                    <a:lstStyle/>
                    <a:p>
                      <a:r>
                        <a:rPr lang="en-US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Executive Affairs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C3C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Board of Trustees, President, Legal, Economic Engagement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Direct Expenses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4408302"/>
                  </a:ext>
                </a:extLst>
              </a:tr>
              <a:tr h="350125">
                <a:tc>
                  <a:txBody>
                    <a:bodyPr/>
                    <a:lstStyle/>
                    <a:p>
                      <a:r>
                        <a:rPr lang="en-US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Academic Support &amp; Student Services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C3C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University 101, Residential Learning Centers, Student Affairs – Admin, Academic Support Services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UG Student FTE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096398"/>
                  </a:ext>
                </a:extLst>
              </a:tr>
              <a:tr h="350125">
                <a:tc>
                  <a:txBody>
                    <a:bodyPr/>
                    <a:lstStyle/>
                    <a:p>
                      <a:r>
                        <a:rPr lang="en-US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Honors College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C3C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Honors College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UG Student FTE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6246384"/>
                  </a:ext>
                </a:extLst>
              </a:tr>
              <a:tr h="350125">
                <a:tc>
                  <a:txBody>
                    <a:bodyPr/>
                    <a:lstStyle/>
                    <a:p>
                      <a:r>
                        <a:rPr lang="en-US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Strategic Excellence/Efficiency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C3C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 unit portion of excellence &amp; efficiency initiatives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Direct Expenses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6842398"/>
                  </a:ext>
                </a:extLst>
              </a:tr>
            </a:tbl>
          </a:graphicData>
        </a:graphic>
      </p:graphicFrame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A67B5621-6B13-47C4-A95A-3734ABA7E8EB}"/>
              </a:ext>
            </a:extLst>
          </p:cNvPr>
          <p:cNvSpPr txBox="1">
            <a:spLocks/>
          </p:cNvSpPr>
          <p:nvPr/>
        </p:nvSpPr>
        <p:spPr>
          <a:xfrm>
            <a:off x="9205608" y="631031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B0634D-6FDA-4DD4-872E-A370BC1B0E1F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8632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57FDF42-77BF-4E4D-88D8-B6671EEBF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777" y="298911"/>
            <a:ext cx="11404098" cy="893224"/>
          </a:xfrm>
        </p:spPr>
        <p:txBody>
          <a:bodyPr>
            <a:no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gske Sans XCn ExtraBold" panose="02000506040000020004"/>
              </a:rPr>
              <a:t>From Support Unit Allocation Committee to BOT – FY24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4799022C-A61B-0456-33C3-11577A1E5B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4013" y="2579397"/>
            <a:ext cx="9334070" cy="2783846"/>
          </a:xfrm>
          <a:prstGeom prst="rect">
            <a:avLst/>
          </a:prstGeom>
        </p:spPr>
      </p:pic>
      <p:sp>
        <p:nvSpPr>
          <p:cNvPr id="16" name="Slide Number Placeholder 4">
            <a:extLst>
              <a:ext uri="{FF2B5EF4-FFF2-40B4-BE49-F238E27FC236}">
                <a16:creationId xmlns:a16="http://schemas.microsoft.com/office/drawing/2014/main" id="{C77DA593-B2CC-B965-068B-CA76BB55E6EB}"/>
              </a:ext>
            </a:extLst>
          </p:cNvPr>
          <p:cNvSpPr txBox="1">
            <a:spLocks/>
          </p:cNvSpPr>
          <p:nvPr/>
        </p:nvSpPr>
        <p:spPr>
          <a:xfrm>
            <a:off x="9205609" y="6310313"/>
            <a:ext cx="2743200" cy="365125"/>
          </a:xfrm>
          <a:prstGeom prst="rect">
            <a:avLst/>
          </a:prstGeom>
        </p:spPr>
        <p:txBody>
          <a:bodyPr vert="horz" lIns="91440" tIns="45721" rIns="91440" bIns="45721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11">
              <a:defRPr/>
            </a:pPr>
            <a:fld id="{12B0634D-6FDA-4DD4-872E-A370BC1B0E1F}" type="slidenum">
              <a:rPr lang="en-US" sz="1401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defTabSz="914411">
                <a:defRPr/>
              </a:pPr>
              <a:t>21</a:t>
            </a:fld>
            <a:endParaRPr lang="en-US" sz="1401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BAC86F2-95C1-82B4-B0FA-79C390E897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8464" y="1192135"/>
            <a:ext cx="3322320" cy="1249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9148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57FDF42-77BF-4E4D-88D8-B6671EEBF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777" y="298911"/>
            <a:ext cx="11404098" cy="893224"/>
          </a:xfrm>
        </p:spPr>
        <p:txBody>
          <a:bodyPr>
            <a:no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gske Sans XCn ExtraBold" panose="02000506040000020004"/>
              </a:rPr>
              <a:t>Support unit increases support mission – FY24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08F0050-934D-8B8E-2038-51E402746B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8947" y="1760707"/>
            <a:ext cx="8594105" cy="3180355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DF94E5-8DA3-9B1C-C27E-37EA43550373}"/>
              </a:ext>
            </a:extLst>
          </p:cNvPr>
          <p:cNvSpPr txBox="1">
            <a:spLocks/>
          </p:cNvSpPr>
          <p:nvPr/>
        </p:nvSpPr>
        <p:spPr>
          <a:xfrm>
            <a:off x="9205609" y="6310313"/>
            <a:ext cx="2743200" cy="365125"/>
          </a:xfrm>
          <a:prstGeom prst="rect">
            <a:avLst/>
          </a:prstGeom>
        </p:spPr>
        <p:txBody>
          <a:bodyPr vert="horz" lIns="91440" tIns="45721" rIns="91440" bIns="45721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11">
              <a:defRPr/>
            </a:pPr>
            <a:fld id="{12B0634D-6FDA-4DD4-872E-A370BC1B0E1F}" type="slidenum">
              <a:rPr lang="en-US" sz="1401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defTabSz="914411">
                <a:defRPr/>
              </a:pPr>
              <a:t>22</a:t>
            </a:fld>
            <a:endParaRPr lang="en-US" sz="1401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200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Box 60">
            <a:extLst>
              <a:ext uri="{FF2B5EF4-FFF2-40B4-BE49-F238E27FC236}">
                <a16:creationId xmlns:a16="http://schemas.microsoft.com/office/drawing/2014/main" id="{E31F6749-FA29-48D4-A027-BDD398862AB0}"/>
              </a:ext>
            </a:extLst>
          </p:cNvPr>
          <p:cNvSpPr txBox="1"/>
          <p:nvPr/>
        </p:nvSpPr>
        <p:spPr>
          <a:xfrm>
            <a:off x="9060540" y="5392053"/>
            <a:ext cx="2882538" cy="11501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912BC0-06AE-4465-9A36-AC92D0856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697" y="415319"/>
            <a:ext cx="10515600" cy="586906"/>
          </a:xfrm>
        </p:spPr>
        <p:txBody>
          <a:bodyPr>
            <a:noAutofit/>
          </a:bodyPr>
          <a:lstStyle/>
          <a:p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gske Sans XCn ExtraBold" panose="02000506040000020004"/>
              </a:rPr>
              <a:t>Model allocations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06E0674-8CD9-4BC1-BA77-3E42CF77F78E}"/>
              </a:ext>
            </a:extLst>
          </p:cNvPr>
          <p:cNvSpPr/>
          <p:nvPr/>
        </p:nvSpPr>
        <p:spPr>
          <a:xfrm>
            <a:off x="700064" y="4919726"/>
            <a:ext cx="2753432" cy="18246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en-US" sz="12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Participation Fee/Tax (-) 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007BB31B-E179-4F2A-9F01-00B590B3E134}"/>
              </a:ext>
            </a:extLst>
          </p:cNvPr>
          <p:cNvSpPr/>
          <p:nvPr/>
        </p:nvSpPr>
        <p:spPr>
          <a:xfrm>
            <a:off x="702096" y="5134831"/>
            <a:ext cx="2759936" cy="1739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en-US" sz="12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Subvention (+)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77189B2-520A-4834-B919-99CB5222E995}"/>
              </a:ext>
            </a:extLst>
          </p:cNvPr>
          <p:cNvSpPr/>
          <p:nvPr/>
        </p:nvSpPr>
        <p:spPr>
          <a:xfrm rot="5400000">
            <a:off x="3694441" y="4769982"/>
            <a:ext cx="650030" cy="94952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defTabSz="685800">
              <a:defRPr/>
            </a:pPr>
            <a:r>
              <a:rPr lang="en-US" sz="1200" b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 ALLOC.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CB60C8D5-A35D-4474-8945-623750C7C0FA}"/>
              </a:ext>
            </a:extLst>
          </p:cNvPr>
          <p:cNvSpPr/>
          <p:nvPr/>
        </p:nvSpPr>
        <p:spPr>
          <a:xfrm>
            <a:off x="700067" y="5356167"/>
            <a:ext cx="2759934" cy="19698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en-US" sz="12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Strategic Initiative Funding (+)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05E315E0-D0B7-4E9F-829B-CA7E5AD0DBDC}"/>
              </a:ext>
            </a:extLst>
          </p:cNvPr>
          <p:cNvSpPr/>
          <p:nvPr/>
        </p:nvSpPr>
        <p:spPr>
          <a:xfrm>
            <a:off x="723617" y="5854822"/>
            <a:ext cx="2729879" cy="219461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en-US" sz="120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in Balance/Margin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0A98B3FE-680A-4223-BD1F-F00702CBC4B5}"/>
              </a:ext>
            </a:extLst>
          </p:cNvPr>
          <p:cNvSpPr/>
          <p:nvPr/>
        </p:nvSpPr>
        <p:spPr>
          <a:xfrm rot="5400000">
            <a:off x="3909725" y="5489791"/>
            <a:ext cx="219462" cy="94952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defTabSz="685800">
              <a:defRPr/>
            </a:pPr>
            <a:r>
              <a:rPr lang="en-US" sz="1200" b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RESERVES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221D4314-A8B8-43BD-B116-01ED96C86FE4}"/>
              </a:ext>
            </a:extLst>
          </p:cNvPr>
          <p:cNvSpPr/>
          <p:nvPr/>
        </p:nvSpPr>
        <p:spPr>
          <a:xfrm>
            <a:off x="871196" y="5618651"/>
            <a:ext cx="3468950" cy="17392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 defTabSz="685800">
              <a:defRPr/>
            </a:pPr>
            <a:r>
              <a:rPr lang="en-US" sz="1200" i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Equals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9F9900BB-06FB-4F5E-BDA0-2A5F16C6CB81}"/>
              </a:ext>
            </a:extLst>
          </p:cNvPr>
          <p:cNvSpPr/>
          <p:nvPr/>
        </p:nvSpPr>
        <p:spPr>
          <a:xfrm>
            <a:off x="871196" y="4701292"/>
            <a:ext cx="3468950" cy="1720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 defTabSz="685800">
              <a:defRPr/>
            </a:pPr>
            <a:r>
              <a:rPr lang="en-US" sz="1200" i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Plus  – Less (Net Impact)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312324F-7CE3-492A-91E5-5D93DFAE5753}"/>
              </a:ext>
            </a:extLst>
          </p:cNvPr>
          <p:cNvSpPr txBox="1"/>
          <p:nvPr/>
        </p:nvSpPr>
        <p:spPr>
          <a:xfrm>
            <a:off x="4902105" y="4371320"/>
            <a:ext cx="65435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/>
          </a:p>
          <a:p>
            <a:r>
              <a:rPr lang="en-US" sz="2000">
                <a:effectLst/>
                <a:ea typeface="Calibri" panose="020F0502020204030204" pitchFamily="34" charset="0"/>
              </a:rPr>
              <a:t>Remaining net income or loss to colleges are distributed back to colleges via </a:t>
            </a:r>
            <a:r>
              <a:rPr lang="en-US" sz="2000" b="1" u="sng">
                <a:effectLst/>
                <a:ea typeface="Calibri" panose="020F0502020204030204" pitchFamily="34" charset="0"/>
              </a:rPr>
              <a:t>Model Allocations </a:t>
            </a:r>
            <a:r>
              <a:rPr lang="en-US" sz="2000">
                <a:effectLst/>
                <a:ea typeface="Calibri" panose="020F0502020204030204" pitchFamily="34" charset="0"/>
              </a:rPr>
              <a:t>(Participation Fee is collected and distributed as either Subvention or Strategic Initiative Funding).</a:t>
            </a:r>
          </a:p>
          <a:p>
            <a:endParaRPr lang="en-US" sz="2000"/>
          </a:p>
        </p:txBody>
      </p:sp>
      <p:sp>
        <p:nvSpPr>
          <p:cNvPr id="24" name="Slide Number Placeholder 4">
            <a:extLst>
              <a:ext uri="{FF2B5EF4-FFF2-40B4-BE49-F238E27FC236}">
                <a16:creationId xmlns:a16="http://schemas.microsoft.com/office/drawing/2014/main" id="{80542E86-54ED-411C-99BC-9DF029AF155E}"/>
              </a:ext>
            </a:extLst>
          </p:cNvPr>
          <p:cNvSpPr txBox="1">
            <a:spLocks/>
          </p:cNvSpPr>
          <p:nvPr/>
        </p:nvSpPr>
        <p:spPr>
          <a:xfrm>
            <a:off x="9205608" y="631031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B0634D-6FDA-4DD4-872E-A370BC1B0E1F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9721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A5DC2-2B70-48EA-95A2-6B9D77FF6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9853"/>
            <a:ext cx="10515600" cy="773864"/>
          </a:xfrm>
        </p:spPr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gske Sans XCn ExtraBold"/>
              </a:rPr>
              <a:t>Budget model timeline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266201-5E1A-4EB1-B1FB-9F0497866DE0}"/>
              </a:ext>
            </a:extLst>
          </p:cNvPr>
          <p:cNvSpPr txBox="1">
            <a:spLocks/>
          </p:cNvSpPr>
          <p:nvPr/>
        </p:nvSpPr>
        <p:spPr>
          <a:xfrm>
            <a:off x="9205608" y="631031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B0634D-6FDA-4DD4-872E-A370BC1B0E1F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337FDA9-CCA1-5E5B-DED3-D4E4FAD635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2759036"/>
              </p:ext>
            </p:extLst>
          </p:nvPr>
        </p:nvGraphicFramePr>
        <p:xfrm>
          <a:off x="1599979" y="1518909"/>
          <a:ext cx="8777582" cy="41738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5372">
                  <a:extLst>
                    <a:ext uri="{9D8B030D-6E8A-4147-A177-3AD203B41FA5}">
                      <a16:colId xmlns:a16="http://schemas.microsoft.com/office/drawing/2014/main" val="65160995"/>
                    </a:ext>
                  </a:extLst>
                </a:gridCol>
                <a:gridCol w="1572210">
                  <a:extLst>
                    <a:ext uri="{9D8B030D-6E8A-4147-A177-3AD203B41FA5}">
                      <a16:colId xmlns:a16="http://schemas.microsoft.com/office/drawing/2014/main" val="716858936"/>
                    </a:ext>
                  </a:extLst>
                </a:gridCol>
              </a:tblGrid>
              <a:tr h="392038">
                <a:tc>
                  <a:txBody>
                    <a:bodyPr/>
                    <a:lstStyle/>
                    <a:p>
                      <a:r>
                        <a:rPr lang="en-US" sz="1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 Development Activity:</a:t>
                      </a:r>
                    </a:p>
                  </a:txBody>
                  <a:tcPr marL="68580" marR="68580" marT="34290" marB="3429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</a:t>
                      </a:r>
                    </a:p>
                  </a:txBody>
                  <a:tcPr marL="68580" marR="68580" marT="34290" marB="3429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240188"/>
                  </a:ext>
                </a:extLst>
              </a:tr>
              <a:tr h="488371">
                <a:tc>
                  <a:txBody>
                    <a:bodyPr/>
                    <a:lstStyle/>
                    <a:p>
                      <a:r>
                        <a:rPr lang="en-US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 Model is presented to Trustees as proposed by Budget Model Steering Committee.</a:t>
                      </a:r>
                    </a:p>
                  </a:txBody>
                  <a:tcPr marL="68580" marR="68580" marT="34290" marB="3429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June 2019</a:t>
                      </a:r>
                    </a:p>
                  </a:txBody>
                  <a:tcPr marL="68580" marR="68580" marT="34290" marB="3429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2389932"/>
                  </a:ext>
                </a:extLst>
              </a:tr>
              <a:tr h="421407">
                <a:tc>
                  <a:txBody>
                    <a:bodyPr/>
                    <a:lstStyle/>
                    <a:p>
                      <a:r>
                        <a:rPr lang="en-US" sz="1800" b="0" u="non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Incremental budgeting continues with a parallel year of Budget Model.</a:t>
                      </a:r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FY2019-20</a:t>
                      </a:r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011213"/>
                  </a:ext>
                </a:extLst>
              </a:tr>
              <a:tr h="992085">
                <a:tc>
                  <a:txBody>
                    <a:bodyPr/>
                    <a:lstStyle/>
                    <a:p>
                      <a:r>
                        <a:rPr lang="en-US" sz="1800" b="0" u="non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 Model 1</a:t>
                      </a:r>
                      <a:r>
                        <a:rPr lang="en-US" sz="1800" b="0" u="none" baseline="30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</a:t>
                      </a:r>
                      <a:r>
                        <a:rPr lang="en-US" sz="1800" b="0" u="non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2</a:t>
                      </a:r>
                      <a:r>
                        <a:rPr lang="en-US" sz="1800" b="0" u="none" baseline="30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nd</a:t>
                      </a:r>
                      <a:r>
                        <a:rPr lang="en-US" sz="1800" b="0" u="non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3</a:t>
                      </a:r>
                      <a:r>
                        <a:rPr lang="en-US" sz="1800" b="0" u="none" baseline="30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rd</a:t>
                      </a:r>
                      <a:r>
                        <a:rPr lang="en-US" sz="1800" b="0" u="non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years of implementation:  COVID. Changes in upper administration.  Strong enrollments in Undergraduate in Fall 2022.  Graduate school enrollments decline with employee-market economy.  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FY2020-21</a:t>
                      </a:r>
                    </a:p>
                    <a:p>
                      <a:pPr algn="ctr"/>
                      <a:r>
                        <a:rPr lang="en-US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FY2021-22</a:t>
                      </a:r>
                    </a:p>
                    <a:p>
                      <a:pPr algn="ctr"/>
                      <a:r>
                        <a:rPr lang="en-US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FY2022-23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8908649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800">
                        <a:highlight>
                          <a:srgbClr val="C0C0C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highlight>
                          <a:srgbClr val="C0C0C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6348938"/>
                  </a:ext>
                </a:extLst>
              </a:tr>
              <a:tr h="392038"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 Model 4</a:t>
                      </a:r>
                      <a:r>
                        <a:rPr lang="en-US" sz="1800" b="1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US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5</a:t>
                      </a:r>
                      <a:r>
                        <a:rPr lang="en-US" sz="1800" b="1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 </a:t>
                      </a:r>
                      <a:r>
                        <a:rPr lang="en-US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years: growth in student body; discussions begin for Budget Model 2.0.</a:t>
                      </a:r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FY2023-24</a:t>
                      </a:r>
                    </a:p>
                    <a:p>
                      <a:pPr algn="ctr"/>
                      <a:r>
                        <a:rPr lang="en-US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FY2024-25</a:t>
                      </a:r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9161306"/>
                  </a:ext>
                </a:extLst>
              </a:tr>
              <a:tr h="371468">
                <a:tc>
                  <a:txBody>
                    <a:bodyPr/>
                    <a:lstStyle/>
                    <a:p>
                      <a:r>
                        <a:rPr lang="en-US" sz="18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 Model 2.0 1</a:t>
                      </a:r>
                      <a:r>
                        <a:rPr lang="en-US" sz="1800" b="0" baseline="30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</a:t>
                      </a:r>
                      <a:r>
                        <a:rPr lang="en-US" sz="18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year of implementation proposed for </a:t>
                      </a:r>
                      <a:r>
                        <a:rPr lang="en-US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approval by Board of Trustees.  New subvention; new metrics.</a:t>
                      </a:r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June 2025 for FY2025-26</a:t>
                      </a:r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92312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3526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2388AE53-6EAE-4AF1-BE3D-5BF79A160295}"/>
              </a:ext>
            </a:extLst>
          </p:cNvPr>
          <p:cNvSpPr txBox="1">
            <a:spLocks/>
          </p:cNvSpPr>
          <p:nvPr/>
        </p:nvSpPr>
        <p:spPr>
          <a:xfrm>
            <a:off x="9205609" y="6310313"/>
            <a:ext cx="2743200" cy="365125"/>
          </a:xfrm>
          <a:prstGeom prst="rect">
            <a:avLst/>
          </a:prstGeom>
        </p:spPr>
        <p:txBody>
          <a:bodyPr vert="horz" lIns="91440" tIns="45721" rIns="91440" bIns="45721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11">
              <a:defRPr/>
            </a:pPr>
            <a:fld id="{12B0634D-6FDA-4DD4-872E-A370BC1B0E1F}" type="slidenum">
              <a:rPr lang="en-US" sz="1401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defTabSz="914411">
                <a:defRPr/>
              </a:pPr>
              <a:t>25</a:t>
            </a:fld>
            <a:endParaRPr lang="en-US" sz="1401" b="1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4DB3BBC-F167-91FB-FC45-CC8641189398}"/>
              </a:ext>
            </a:extLst>
          </p:cNvPr>
          <p:cNvSpPr txBox="1">
            <a:spLocks/>
          </p:cNvSpPr>
          <p:nvPr/>
        </p:nvSpPr>
        <p:spPr>
          <a:xfrm>
            <a:off x="4035962" y="1984443"/>
            <a:ext cx="4120075" cy="197957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cap="all" baseline="0">
                <a:solidFill>
                  <a:schemeClr val="tx1"/>
                </a:solidFill>
                <a:latin typeface="Impact" panose="020B080603090205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gske Sans XCn ExtraBold" panose="02000506040000020004"/>
              </a:rPr>
              <a:t>Discussion</a:t>
            </a:r>
            <a:br>
              <a:rPr lang="en-US" sz="4000" b="1" cap="none" dirty="0">
                <a:latin typeface="+mn-lt"/>
              </a:rPr>
            </a:br>
            <a:br>
              <a:rPr lang="en-US" sz="2000" b="1" cap="none" dirty="0">
                <a:latin typeface="+mn-lt"/>
              </a:rPr>
            </a:br>
            <a:br>
              <a:rPr lang="en-US" sz="2800" b="1" cap="none" dirty="0">
                <a:latin typeface="Berlingske Sans XCn ExtraBold"/>
              </a:rPr>
            </a:br>
            <a:endParaRPr lang="en-US" sz="2800" b="1" i="1" cap="none" dirty="0">
              <a:latin typeface="Berlingske Sans XCn ExtraBold"/>
            </a:endParaRPr>
          </a:p>
        </p:txBody>
      </p:sp>
    </p:spTree>
    <p:extLst>
      <p:ext uri="{BB962C8B-B14F-4D97-AF65-F5344CB8AC3E}">
        <p14:creationId xmlns:p14="http://schemas.microsoft.com/office/powerpoint/2010/main" val="1463150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173" y="307147"/>
            <a:ext cx="10728648" cy="885209"/>
          </a:xfrm>
        </p:spPr>
        <p:txBody>
          <a:bodyPr>
            <a:normAutofit/>
          </a:bodyPr>
          <a:lstStyle/>
          <a:p>
            <a:r>
              <a:rPr lang="en-US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gske Sans XCn ExtraBold"/>
              </a:rPr>
              <a:t>External calendar:  Budget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173" y="873212"/>
            <a:ext cx="10875628" cy="5494637"/>
          </a:xfrm>
        </p:spPr>
        <p:txBody>
          <a:bodyPr vert="vert270">
            <a:normAutofit/>
          </a:bodyPr>
          <a:lstStyle/>
          <a:p>
            <a:pPr marL="0" indent="0">
              <a:buNone/>
            </a:pPr>
            <a:r>
              <a:rPr lang="en-US" sz="1000"/>
              <a:t>                                               Process Begins for the Next  Fiscal Year    </a:t>
            </a:r>
          </a:p>
        </p:txBody>
      </p:sp>
      <p:sp>
        <p:nvSpPr>
          <p:cNvPr id="4" name="Flowchart: Process 3"/>
          <p:cNvSpPr/>
          <p:nvPr/>
        </p:nvSpPr>
        <p:spPr>
          <a:xfrm>
            <a:off x="1259476" y="1283662"/>
            <a:ext cx="1589229" cy="823406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Budget Request Guidelines Distributed to State Agencies</a:t>
            </a:r>
          </a:p>
          <a:p>
            <a:pPr algn="ctr"/>
            <a:r>
              <a:rPr lang="en-US" sz="1000" i="1">
                <a:solidFill>
                  <a:schemeClr val="tx1"/>
                </a:solidFill>
              </a:rPr>
              <a:t>(August/September)</a:t>
            </a:r>
          </a:p>
        </p:txBody>
      </p:sp>
      <p:sp>
        <p:nvSpPr>
          <p:cNvPr id="5" name="Flowchart: Decision 4"/>
          <p:cNvSpPr/>
          <p:nvPr/>
        </p:nvSpPr>
        <p:spPr>
          <a:xfrm>
            <a:off x="5895716" y="1213004"/>
            <a:ext cx="2776894" cy="964723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>
                <a:solidFill>
                  <a:schemeClr val="tx1"/>
                </a:solidFill>
              </a:rPr>
              <a:t>Request </a:t>
            </a:r>
          </a:p>
          <a:p>
            <a:pPr algn="ctr"/>
            <a:r>
              <a:rPr lang="en-US" sz="900">
                <a:solidFill>
                  <a:schemeClr val="tx1"/>
                </a:solidFill>
              </a:rPr>
              <a:t>Analyzed by Executive</a:t>
            </a:r>
          </a:p>
          <a:p>
            <a:pPr algn="ctr"/>
            <a:r>
              <a:rPr lang="en-US" sz="900">
                <a:solidFill>
                  <a:schemeClr val="tx1"/>
                </a:solidFill>
              </a:rPr>
              <a:t> Budget Office &amp; Governor’s Office</a:t>
            </a:r>
          </a:p>
          <a:p>
            <a:pPr algn="ctr"/>
            <a:r>
              <a:rPr lang="en-US" sz="900" i="1">
                <a:solidFill>
                  <a:schemeClr val="tx1"/>
                </a:solidFill>
              </a:rPr>
              <a:t>(Oct/Dec)</a:t>
            </a:r>
          </a:p>
        </p:txBody>
      </p:sp>
      <p:sp>
        <p:nvSpPr>
          <p:cNvPr id="6" name="Flowchart: Process 5"/>
          <p:cNvSpPr/>
          <p:nvPr/>
        </p:nvSpPr>
        <p:spPr>
          <a:xfrm>
            <a:off x="9793511" y="1304202"/>
            <a:ext cx="1301579" cy="755627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Board of Economic Advisors Revised Estimate</a:t>
            </a:r>
          </a:p>
          <a:p>
            <a:pPr algn="ctr"/>
            <a:r>
              <a:rPr lang="en-US" sz="1000" i="1">
                <a:solidFill>
                  <a:schemeClr val="tx1"/>
                </a:solidFill>
              </a:rPr>
              <a:t>(February)</a:t>
            </a:r>
          </a:p>
        </p:txBody>
      </p:sp>
      <p:sp>
        <p:nvSpPr>
          <p:cNvPr id="7" name="Flowchart: Process 6"/>
          <p:cNvSpPr/>
          <p:nvPr/>
        </p:nvSpPr>
        <p:spPr>
          <a:xfrm>
            <a:off x="9794789" y="2400257"/>
            <a:ext cx="1326292" cy="801325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House Ways &amp; Means Committee Budget Deliberations </a:t>
            </a:r>
          </a:p>
          <a:p>
            <a:pPr algn="ctr"/>
            <a:r>
              <a:rPr lang="en-US" sz="1000" i="1">
                <a:solidFill>
                  <a:schemeClr val="tx1"/>
                </a:solidFill>
              </a:rPr>
              <a:t>(February)</a:t>
            </a:r>
          </a:p>
        </p:txBody>
      </p:sp>
      <p:sp>
        <p:nvSpPr>
          <p:cNvPr id="8" name="Flowchart: Process 7"/>
          <p:cNvSpPr/>
          <p:nvPr/>
        </p:nvSpPr>
        <p:spPr>
          <a:xfrm>
            <a:off x="9794789" y="3517557"/>
            <a:ext cx="1326292" cy="848497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/>
              <a:t>House of Representatives Budget Deliberations</a:t>
            </a:r>
          </a:p>
          <a:p>
            <a:pPr algn="ctr"/>
            <a:r>
              <a:rPr lang="en-US" sz="1000" i="1"/>
              <a:t>(March)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9794789" y="4591874"/>
            <a:ext cx="1326292" cy="795672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Senate Finance Committee Budget Deliberations</a:t>
            </a:r>
          </a:p>
          <a:p>
            <a:pPr algn="ctr"/>
            <a:r>
              <a:rPr lang="en-US" sz="1000" i="1">
                <a:solidFill>
                  <a:schemeClr val="tx1"/>
                </a:solidFill>
              </a:rPr>
              <a:t>(April)</a:t>
            </a:r>
          </a:p>
        </p:txBody>
      </p:sp>
      <p:sp>
        <p:nvSpPr>
          <p:cNvPr id="10" name="Flowchart: Preparation 9"/>
          <p:cNvSpPr/>
          <p:nvPr/>
        </p:nvSpPr>
        <p:spPr>
          <a:xfrm>
            <a:off x="3487138" y="1213005"/>
            <a:ext cx="1771691" cy="964722"/>
          </a:xfrm>
          <a:prstGeom prst="flowChartPreparat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Budget Requests Prepared &amp; Submitted by State Agencies </a:t>
            </a:r>
          </a:p>
          <a:p>
            <a:pPr algn="ctr"/>
            <a:r>
              <a:rPr lang="en-US" sz="1000" i="1">
                <a:solidFill>
                  <a:schemeClr val="tx1"/>
                </a:solidFill>
              </a:rPr>
              <a:t>(October)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3649362" y="2400258"/>
            <a:ext cx="1488476" cy="779548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/>
              <a:t>Board of Economic Advisers Initial Revenue Estimate</a:t>
            </a:r>
          </a:p>
          <a:p>
            <a:pPr algn="ctr"/>
            <a:r>
              <a:rPr lang="en-US" sz="1000" i="1"/>
              <a:t>(November)</a:t>
            </a:r>
          </a:p>
        </p:txBody>
      </p:sp>
      <p:sp>
        <p:nvSpPr>
          <p:cNvPr id="12" name="Flowchart: Preparation 11"/>
          <p:cNvSpPr/>
          <p:nvPr/>
        </p:nvSpPr>
        <p:spPr>
          <a:xfrm>
            <a:off x="5817888" y="2400257"/>
            <a:ext cx="1749239" cy="779548"/>
          </a:xfrm>
          <a:prstGeom prst="flowChartPreparat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Budget &amp; Appropriation Bill Prepared</a:t>
            </a:r>
          </a:p>
          <a:p>
            <a:pPr algn="ctr"/>
            <a:r>
              <a:rPr lang="en-US" sz="1000" i="1">
                <a:solidFill>
                  <a:schemeClr val="tx1"/>
                </a:solidFill>
              </a:rPr>
              <a:t>(January)</a:t>
            </a:r>
          </a:p>
        </p:txBody>
      </p:sp>
      <p:sp>
        <p:nvSpPr>
          <p:cNvPr id="13" name="Flowchart: Document 12"/>
          <p:cNvSpPr/>
          <p:nvPr/>
        </p:nvSpPr>
        <p:spPr>
          <a:xfrm>
            <a:off x="7805351" y="2353426"/>
            <a:ext cx="1441621" cy="873210"/>
          </a:xfrm>
          <a:prstGeom prst="flowChartDocumen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>
                <a:solidFill>
                  <a:schemeClr val="tx1"/>
                </a:solidFill>
              </a:rPr>
              <a:t>Governor’s Budget &amp; Appropriation Bill Submitted to General Assembly</a:t>
            </a:r>
          </a:p>
          <a:p>
            <a:pPr algn="ctr"/>
            <a:r>
              <a:rPr lang="en-US" sz="900" i="1">
                <a:solidFill>
                  <a:schemeClr val="tx1"/>
                </a:solidFill>
              </a:rPr>
              <a:t>(January)</a:t>
            </a:r>
          </a:p>
        </p:txBody>
      </p:sp>
      <p:sp>
        <p:nvSpPr>
          <p:cNvPr id="15" name="Flowchart: Process 14"/>
          <p:cNvSpPr/>
          <p:nvPr/>
        </p:nvSpPr>
        <p:spPr>
          <a:xfrm>
            <a:off x="937117" y="4591873"/>
            <a:ext cx="1712323" cy="795671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Initial Allocations to State Agencies by DOA-EBO </a:t>
            </a:r>
          </a:p>
          <a:p>
            <a:pPr algn="ctr"/>
            <a:r>
              <a:rPr lang="en-US" sz="1000" i="1">
                <a:solidFill>
                  <a:schemeClr val="tx1"/>
                </a:solidFill>
              </a:rPr>
              <a:t>(August)</a:t>
            </a:r>
          </a:p>
        </p:txBody>
      </p:sp>
      <p:sp>
        <p:nvSpPr>
          <p:cNvPr id="16" name="Flowchart: Process 15"/>
          <p:cNvSpPr/>
          <p:nvPr/>
        </p:nvSpPr>
        <p:spPr>
          <a:xfrm>
            <a:off x="3001191" y="4591873"/>
            <a:ext cx="1672198" cy="795671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>
                <a:solidFill>
                  <a:schemeClr val="tx1"/>
                </a:solidFill>
              </a:rPr>
              <a:t>Governor Vetoes Line Items and/or Signs Appropriation Bill into Law</a:t>
            </a:r>
          </a:p>
          <a:p>
            <a:pPr algn="ctr"/>
            <a:r>
              <a:rPr lang="en-US" sz="900" i="1">
                <a:solidFill>
                  <a:schemeClr val="tx1"/>
                </a:solidFill>
              </a:rPr>
              <a:t>(June/January)</a:t>
            </a:r>
          </a:p>
        </p:txBody>
      </p:sp>
      <p:sp>
        <p:nvSpPr>
          <p:cNvPr id="18" name="Flowchart: Process 17"/>
          <p:cNvSpPr/>
          <p:nvPr/>
        </p:nvSpPr>
        <p:spPr>
          <a:xfrm>
            <a:off x="4996100" y="4591873"/>
            <a:ext cx="1297500" cy="795671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Conference Committee Deliberations</a:t>
            </a:r>
          </a:p>
          <a:p>
            <a:pPr algn="ctr"/>
            <a:r>
              <a:rPr lang="en-US" sz="1000">
                <a:solidFill>
                  <a:schemeClr val="tx1"/>
                </a:solidFill>
              </a:rPr>
              <a:t> </a:t>
            </a:r>
            <a:r>
              <a:rPr lang="en-US" sz="1000" i="1">
                <a:solidFill>
                  <a:schemeClr val="tx1"/>
                </a:solidFill>
              </a:rPr>
              <a:t>(May)</a:t>
            </a:r>
          </a:p>
        </p:txBody>
      </p:sp>
      <p:sp>
        <p:nvSpPr>
          <p:cNvPr id="19" name="Flowchart: Process 18"/>
          <p:cNvSpPr/>
          <p:nvPr/>
        </p:nvSpPr>
        <p:spPr>
          <a:xfrm>
            <a:off x="8021595" y="4591873"/>
            <a:ext cx="1441621" cy="795672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Senate Budget Deliberations</a:t>
            </a:r>
          </a:p>
          <a:p>
            <a:pPr algn="ctr"/>
            <a:r>
              <a:rPr lang="en-US" sz="1000">
                <a:solidFill>
                  <a:schemeClr val="tx1"/>
                </a:solidFill>
              </a:rPr>
              <a:t> </a:t>
            </a:r>
            <a:r>
              <a:rPr lang="en-US" sz="1000" i="1">
                <a:solidFill>
                  <a:schemeClr val="tx1"/>
                </a:solidFill>
              </a:rPr>
              <a:t>(April/May)</a:t>
            </a:r>
          </a:p>
        </p:txBody>
      </p:sp>
      <p:sp>
        <p:nvSpPr>
          <p:cNvPr id="20" name="Flowchart: Process 19"/>
          <p:cNvSpPr/>
          <p:nvPr/>
        </p:nvSpPr>
        <p:spPr>
          <a:xfrm>
            <a:off x="3558745" y="5564314"/>
            <a:ext cx="1672198" cy="803535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Comptroller General Prepares Chart of Accounts for New Fiscal Year</a:t>
            </a:r>
          </a:p>
          <a:p>
            <a:pPr algn="ctr"/>
            <a:r>
              <a:rPr lang="en-US" sz="1000" i="1">
                <a:solidFill>
                  <a:schemeClr val="tx1"/>
                </a:solidFill>
              </a:rPr>
              <a:t>(June)</a:t>
            </a:r>
          </a:p>
        </p:txBody>
      </p:sp>
      <p:cxnSp>
        <p:nvCxnSpPr>
          <p:cNvPr id="22" name="Straight Arrow Connector 21"/>
          <p:cNvCxnSpPr>
            <a:stCxn id="4" idx="3"/>
            <a:endCxn id="10" idx="1"/>
          </p:cNvCxnSpPr>
          <p:nvPr/>
        </p:nvCxnSpPr>
        <p:spPr>
          <a:xfrm>
            <a:off x="2848705" y="1695365"/>
            <a:ext cx="638433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cxnSpLocks/>
            <a:stCxn id="10" idx="3"/>
            <a:endCxn id="5" idx="1"/>
          </p:cNvCxnSpPr>
          <p:nvPr/>
        </p:nvCxnSpPr>
        <p:spPr>
          <a:xfrm>
            <a:off x="5258829" y="1695366"/>
            <a:ext cx="63688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cxnSpLocks/>
            <a:stCxn id="5" idx="2"/>
            <a:endCxn id="12" idx="0"/>
          </p:cNvCxnSpPr>
          <p:nvPr/>
        </p:nvCxnSpPr>
        <p:spPr>
          <a:xfrm flipH="1">
            <a:off x="6692508" y="2177727"/>
            <a:ext cx="591655" cy="2225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1" idx="3"/>
            <a:endCxn id="12" idx="1"/>
          </p:cNvCxnSpPr>
          <p:nvPr/>
        </p:nvCxnSpPr>
        <p:spPr>
          <a:xfrm flipV="1">
            <a:off x="5137838" y="2790031"/>
            <a:ext cx="68005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15" idx="3"/>
          </p:cNvCxnSpPr>
          <p:nvPr/>
        </p:nvCxnSpPr>
        <p:spPr>
          <a:xfrm flipH="1">
            <a:off x="2649440" y="4989709"/>
            <a:ext cx="27104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8" idx="1"/>
            <a:endCxn id="16" idx="3"/>
          </p:cNvCxnSpPr>
          <p:nvPr/>
        </p:nvCxnSpPr>
        <p:spPr>
          <a:xfrm flipH="1">
            <a:off x="4673389" y="4989709"/>
            <a:ext cx="3227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6" idx="2"/>
            <a:endCxn id="20" idx="0"/>
          </p:cNvCxnSpPr>
          <p:nvPr/>
        </p:nvCxnSpPr>
        <p:spPr>
          <a:xfrm>
            <a:off x="3837290" y="5387544"/>
            <a:ext cx="557554" cy="1767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2" idx="3"/>
            <a:endCxn id="13" idx="1"/>
          </p:cNvCxnSpPr>
          <p:nvPr/>
        </p:nvCxnSpPr>
        <p:spPr>
          <a:xfrm>
            <a:off x="7567127" y="2790031"/>
            <a:ext cx="2382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13" idx="3"/>
            <a:endCxn id="7" idx="1"/>
          </p:cNvCxnSpPr>
          <p:nvPr/>
        </p:nvCxnSpPr>
        <p:spPr>
          <a:xfrm>
            <a:off x="9246972" y="2790031"/>
            <a:ext cx="547817" cy="108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6" idx="2"/>
            <a:endCxn id="7" idx="0"/>
          </p:cNvCxnSpPr>
          <p:nvPr/>
        </p:nvCxnSpPr>
        <p:spPr>
          <a:xfrm>
            <a:off x="10444301" y="2059829"/>
            <a:ext cx="13634" cy="3404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7" idx="2"/>
            <a:endCxn id="8" idx="0"/>
          </p:cNvCxnSpPr>
          <p:nvPr/>
        </p:nvCxnSpPr>
        <p:spPr>
          <a:xfrm>
            <a:off x="10457935" y="3201582"/>
            <a:ext cx="0" cy="3159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8" idx="2"/>
            <a:endCxn id="9" idx="0"/>
          </p:cNvCxnSpPr>
          <p:nvPr/>
        </p:nvCxnSpPr>
        <p:spPr>
          <a:xfrm>
            <a:off x="10457935" y="4366054"/>
            <a:ext cx="0" cy="2258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9" idx="1"/>
            <a:endCxn id="19" idx="3"/>
          </p:cNvCxnSpPr>
          <p:nvPr/>
        </p:nvCxnSpPr>
        <p:spPr>
          <a:xfrm flipH="1" flipV="1">
            <a:off x="9463216" y="4989709"/>
            <a:ext cx="331573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19" idx="1"/>
            <a:endCxn id="17" idx="3"/>
          </p:cNvCxnSpPr>
          <p:nvPr/>
        </p:nvCxnSpPr>
        <p:spPr>
          <a:xfrm flipH="1">
            <a:off x="7849050" y="4989709"/>
            <a:ext cx="172545" cy="138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665251" y="5015700"/>
            <a:ext cx="27186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Elbow Connector 85"/>
          <p:cNvCxnSpPr>
            <a:cxnSpLocks/>
          </p:cNvCxnSpPr>
          <p:nvPr/>
        </p:nvCxnSpPr>
        <p:spPr>
          <a:xfrm rot="5400000" flipH="1" flipV="1">
            <a:off x="621607" y="1723612"/>
            <a:ext cx="634245" cy="539125"/>
          </a:xfrm>
          <a:prstGeom prst="bentConnector3">
            <a:avLst>
              <a:gd name="adj1" fmla="val 100262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cxnSpLocks/>
          </p:cNvCxnSpPr>
          <p:nvPr/>
        </p:nvCxnSpPr>
        <p:spPr>
          <a:xfrm flipH="1" flipV="1">
            <a:off x="665251" y="4726099"/>
            <a:ext cx="5868" cy="2905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6551550" y="4615183"/>
            <a:ext cx="1297500" cy="77678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House gets</a:t>
            </a:r>
          </a:p>
          <a:p>
            <a:pPr algn="ctr"/>
            <a:r>
              <a:rPr lang="en-US" sz="1000">
                <a:solidFill>
                  <a:schemeClr val="tx1"/>
                </a:solidFill>
              </a:rPr>
              <a:t>“Second Bite”</a:t>
            </a:r>
          </a:p>
          <a:p>
            <a:pPr algn="ctr"/>
            <a:r>
              <a:rPr lang="en-US" sz="1000">
                <a:solidFill>
                  <a:schemeClr val="tx1"/>
                </a:solidFill>
              </a:rPr>
              <a:t> </a:t>
            </a:r>
            <a:r>
              <a:rPr lang="en-US" sz="1000" i="1">
                <a:solidFill>
                  <a:schemeClr val="tx1"/>
                </a:solidFill>
              </a:rPr>
              <a:t>(May)</a:t>
            </a:r>
            <a:endParaRPr lang="en-US" sz="1000" b="1">
              <a:solidFill>
                <a:schemeClr val="tx1"/>
              </a:solidFill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64ACFF83-74E6-4FFB-AD2B-942DBB938A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02163" y="1761611"/>
            <a:ext cx="677829" cy="582566"/>
          </a:xfrm>
          <a:prstGeom prst="rect">
            <a:avLst/>
          </a:prstGeom>
        </p:spPr>
      </p:pic>
      <p:cxnSp>
        <p:nvCxnSpPr>
          <p:cNvPr id="57" name="Straight Arrow Connector 56"/>
          <p:cNvCxnSpPr>
            <a:stCxn id="17" idx="1"/>
          </p:cNvCxnSpPr>
          <p:nvPr/>
        </p:nvCxnSpPr>
        <p:spPr>
          <a:xfrm flipH="1" flipV="1">
            <a:off x="6276191" y="4999725"/>
            <a:ext cx="275359" cy="38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Slide Number Placeholder 4">
            <a:extLst>
              <a:ext uri="{FF2B5EF4-FFF2-40B4-BE49-F238E27FC236}">
                <a16:creationId xmlns:a16="http://schemas.microsoft.com/office/drawing/2014/main" id="{C2D233BB-8119-46F8-875A-67AF60710812}"/>
              </a:ext>
            </a:extLst>
          </p:cNvPr>
          <p:cNvSpPr txBox="1">
            <a:spLocks/>
          </p:cNvSpPr>
          <p:nvPr/>
        </p:nvSpPr>
        <p:spPr>
          <a:xfrm>
            <a:off x="9205608" y="631031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B0634D-6FDA-4DD4-872E-A370BC1B0E1F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005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Arrow: Down 35">
            <a:extLst>
              <a:ext uri="{FF2B5EF4-FFF2-40B4-BE49-F238E27FC236}">
                <a16:creationId xmlns:a16="http://schemas.microsoft.com/office/drawing/2014/main" id="{132949FB-88F5-4C6F-847F-A13DFF380667}"/>
              </a:ext>
            </a:extLst>
          </p:cNvPr>
          <p:cNvSpPr/>
          <p:nvPr/>
        </p:nvSpPr>
        <p:spPr>
          <a:xfrm>
            <a:off x="10071341" y="3937298"/>
            <a:ext cx="213064" cy="371909"/>
          </a:xfrm>
          <a:prstGeom prst="downArrow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Arrow: Down 38">
            <a:extLst>
              <a:ext uri="{FF2B5EF4-FFF2-40B4-BE49-F238E27FC236}">
                <a16:creationId xmlns:a16="http://schemas.microsoft.com/office/drawing/2014/main" id="{EA2BBD4A-282D-477F-ABF2-96C62F9DF3E4}"/>
              </a:ext>
            </a:extLst>
          </p:cNvPr>
          <p:cNvSpPr/>
          <p:nvPr/>
        </p:nvSpPr>
        <p:spPr>
          <a:xfrm>
            <a:off x="10071341" y="5314561"/>
            <a:ext cx="213064" cy="371909"/>
          </a:xfrm>
          <a:prstGeom prst="downArrow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34ABB17-1F80-476A-9B9F-2F5E51034991}"/>
              </a:ext>
            </a:extLst>
          </p:cNvPr>
          <p:cNvSpPr txBox="1">
            <a:spLocks/>
          </p:cNvSpPr>
          <p:nvPr/>
        </p:nvSpPr>
        <p:spPr>
          <a:xfrm>
            <a:off x="838199" y="390495"/>
            <a:ext cx="10515600" cy="57551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cap="all" baseline="0">
                <a:solidFill>
                  <a:schemeClr val="tx1"/>
                </a:solidFill>
                <a:latin typeface="Impact" panose="020B0806030902050204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rlingske Sans XCn ExtraBold"/>
                <a:cs typeface="Arial" panose="020B0604020202020204" pitchFamily="34" charset="0"/>
              </a:rPr>
              <a:t>External Budget Calendar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Impact" panose="020B0806030902050204" pitchFamily="34" charset="0"/>
              <a:ea typeface="+mj-ea"/>
              <a:cs typeface="+mj-cs"/>
            </a:endParaRPr>
          </a:p>
        </p:txBody>
      </p:sp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B7B2E727-72F5-46F4-939F-B7D02EAF8C6B}"/>
              </a:ext>
            </a:extLst>
          </p:cNvPr>
          <p:cNvSpPr txBox="1">
            <a:spLocks/>
          </p:cNvSpPr>
          <p:nvPr/>
        </p:nvSpPr>
        <p:spPr>
          <a:xfrm>
            <a:off x="9205608" y="631031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B0634D-6FDA-4DD4-872E-A370BC1B0E1F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D242FE6-2ADA-4DBF-A838-D704178286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0707937"/>
              </p:ext>
            </p:extLst>
          </p:nvPr>
        </p:nvGraphicFramePr>
        <p:xfrm>
          <a:off x="1067624" y="1194801"/>
          <a:ext cx="10056749" cy="4964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31263">
                  <a:extLst>
                    <a:ext uri="{9D8B030D-6E8A-4147-A177-3AD203B41FA5}">
                      <a16:colId xmlns:a16="http://schemas.microsoft.com/office/drawing/2014/main" val="65160995"/>
                    </a:ext>
                  </a:extLst>
                </a:gridCol>
                <a:gridCol w="2525486">
                  <a:extLst>
                    <a:ext uri="{9D8B030D-6E8A-4147-A177-3AD203B41FA5}">
                      <a16:colId xmlns:a16="http://schemas.microsoft.com/office/drawing/2014/main" val="716858936"/>
                    </a:ext>
                  </a:extLst>
                </a:gridCol>
              </a:tblGrid>
              <a:tr h="3402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 Development Activity (excerpt):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Month / Period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240188"/>
                  </a:ext>
                </a:extLst>
              </a:tr>
              <a:tr h="97877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Governor: </a:t>
                      </a:r>
                    </a:p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Budget requests solicited </a:t>
                      </a:r>
                    </a:p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USC: Governor’s Staff / Executive Budget Office presentation</a:t>
                      </a:r>
                    </a:p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USC: Governor’s Executive Budget Impact Analysis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September</a:t>
                      </a:r>
                    </a:p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October</a:t>
                      </a:r>
                    </a:p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January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2389932"/>
                  </a:ext>
                </a:extLst>
              </a:tr>
              <a:tr h="755053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House: </a:t>
                      </a:r>
                    </a:p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USC: Ways and Means Higher Education Subcommittee presentation</a:t>
                      </a:r>
                    </a:p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USC: House Budget Impact Analysis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January</a:t>
                      </a:r>
                    </a:p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March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011213"/>
                  </a:ext>
                </a:extLst>
              </a:tr>
              <a:tr h="755053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Senate:  </a:t>
                      </a:r>
                    </a:p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USC: Senate Finance Higher Education Subcommittee presentation</a:t>
                      </a:r>
                    </a:p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USC: Senate Budget Impact Analysis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February</a:t>
                      </a:r>
                    </a:p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April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8908649"/>
                  </a:ext>
                </a:extLst>
              </a:tr>
              <a:tr h="3402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Conference Committee:</a:t>
                      </a:r>
                    </a:p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USC: Conference Budget Impact Analysis &amp; merge into USC budget.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May/June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1268852"/>
                  </a:ext>
                </a:extLst>
              </a:tr>
              <a:tr h="433418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Governor’s desk/ vetoes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May/June</a:t>
                      </a:r>
                    </a:p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6348938"/>
                  </a:ext>
                </a:extLst>
              </a:tr>
              <a:tr h="41775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Board Meeting to approve USC budget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June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148562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92312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2057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A5DC2-2B70-48EA-95A2-6B9D77FF6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3864"/>
          </a:xfrm>
        </p:spPr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gske Sans XCn ExtraBold"/>
              </a:rPr>
              <a:t>System State Appropriations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B5FD3E6-2F13-4D58-A479-8A8F670D6D15}"/>
              </a:ext>
            </a:extLst>
          </p:cNvPr>
          <p:cNvSpPr txBox="1"/>
          <p:nvPr/>
        </p:nvSpPr>
        <p:spPr>
          <a:xfrm>
            <a:off x="234462" y="6305609"/>
            <a:ext cx="45961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Includes recurring state appropriations only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266201-5E1A-4EB1-B1FB-9F0497866DE0}"/>
              </a:ext>
            </a:extLst>
          </p:cNvPr>
          <p:cNvSpPr txBox="1">
            <a:spLocks/>
          </p:cNvSpPr>
          <p:nvPr/>
        </p:nvSpPr>
        <p:spPr>
          <a:xfrm>
            <a:off x="9205608" y="631031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B0634D-6FDA-4DD4-872E-A370BC1B0E1F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A41B5614-A65E-4333-8555-F21ECCFC3EDF}"/>
              </a:ext>
            </a:extLst>
          </p:cNvPr>
          <p:cNvGraphicFramePr>
            <a:graphicFrameLocks/>
          </p:cNvGraphicFramePr>
          <p:nvPr/>
        </p:nvGraphicFramePr>
        <p:xfrm>
          <a:off x="1347019" y="1073812"/>
          <a:ext cx="9497961" cy="5296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23358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A5DC2-2B70-48EA-95A2-6B9D77FF6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gske Sans XCn ExtraBold"/>
              </a:rPr>
              <a:t>in-state undergraduate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gske Sans XCn ExtraBold"/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gske Sans XCn ExtraBold"/>
              </a:rPr>
              <a:t>tuition &amp; required fees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58E0E1-6F72-4634-8EAD-063E4E08D133}"/>
              </a:ext>
            </a:extLst>
          </p:cNvPr>
          <p:cNvSpPr txBox="1">
            <a:spLocks/>
          </p:cNvSpPr>
          <p:nvPr/>
        </p:nvSpPr>
        <p:spPr>
          <a:xfrm>
            <a:off x="9205608" y="631031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B0634D-6FDA-4DD4-872E-A370BC1B0E1F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FC6D0E1-A8B4-48AE-9FC5-1D61ABFD72CD}"/>
              </a:ext>
            </a:extLst>
          </p:cNvPr>
          <p:cNvGraphicFramePr>
            <a:graphicFrameLocks/>
          </p:cNvGraphicFramePr>
          <p:nvPr/>
        </p:nvGraphicFramePr>
        <p:xfrm>
          <a:off x="1147916" y="1667033"/>
          <a:ext cx="9896167" cy="48258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06641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8B7D3-256D-4F48-9694-AB98BD64D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798" y="327179"/>
            <a:ext cx="10515600" cy="1325563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gske Sans XCn ExtraBold"/>
              </a:rPr>
              <a:t>System Total Current Funds revenues</a:t>
            </a: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7C545AC1-4755-4886-A331-13E3F6FA2D10}"/>
              </a:ext>
            </a:extLst>
          </p:cNvPr>
          <p:cNvSpPr txBox="1">
            <a:spLocks/>
          </p:cNvSpPr>
          <p:nvPr/>
        </p:nvSpPr>
        <p:spPr>
          <a:xfrm>
            <a:off x="9205608" y="631031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B0634D-6FDA-4DD4-872E-A370BC1B0E1F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2FEAF66-EEA9-2A74-023F-6F990B3B22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5856" y="1668594"/>
            <a:ext cx="4704813" cy="380305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3BCB197-0D1D-4AA2-1FDC-0CF7AD7445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1359" y="1055304"/>
            <a:ext cx="4993057" cy="5029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399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8B7D3-256D-4F48-9694-AB98BD64D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926" y="481239"/>
            <a:ext cx="10649051" cy="1325563"/>
          </a:xfrm>
        </p:spPr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gske Sans XCn ExtraBold"/>
              </a:rPr>
              <a:t>System Total Current Funds Expenditures</a:t>
            </a: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3CDD508E-87A9-4DD9-9556-65BE0824E0D2}"/>
              </a:ext>
            </a:extLst>
          </p:cNvPr>
          <p:cNvSpPr txBox="1">
            <a:spLocks/>
          </p:cNvSpPr>
          <p:nvPr/>
        </p:nvSpPr>
        <p:spPr>
          <a:xfrm>
            <a:off x="9205608" y="631031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B0634D-6FDA-4DD4-872E-A370BC1B0E1F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C8AE7E3-2ADD-EC74-EE41-B829239701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9360" y="811243"/>
            <a:ext cx="5718544" cy="549906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1B2BC02-5653-4C0E-56D0-AEBDFC9CEB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1000" y="1921224"/>
            <a:ext cx="5928360" cy="3870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209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F9F61-B891-3944-9E22-503B0C38A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2064" y="1209544"/>
            <a:ext cx="10727871" cy="2387600"/>
          </a:xfrm>
        </p:spPr>
        <p:txBody>
          <a:bodyPr>
            <a:normAutofit fontScale="90000"/>
          </a:bodyPr>
          <a:lstStyle/>
          <a:p>
            <a:r>
              <a:rPr lang="en-US" sz="6600" b="1" cap="none" dirty="0">
                <a:latin typeface="Berlingske Sans XCn ExtraBold" panose="02000506040000020004"/>
              </a:rPr>
              <a:t>Internal Budgeting</a:t>
            </a:r>
            <a:br>
              <a:rPr lang="en-US" sz="6600" b="1" cap="none" dirty="0">
                <a:latin typeface="Berlingske Sans XCn ExtraBold" panose="02000506040000020004"/>
              </a:rPr>
            </a:br>
            <a:r>
              <a:rPr lang="en-US" sz="6600" b="1" i="1" cap="none" dirty="0">
                <a:latin typeface="Berlingske Sans XCn ExtraBold" panose="02000506040000020004"/>
              </a:rPr>
              <a:t>Budget Model</a:t>
            </a:r>
            <a:br>
              <a:rPr lang="en-US" sz="4000" cap="none" dirty="0">
                <a:latin typeface="+mn-lt"/>
              </a:rPr>
            </a:br>
            <a:endParaRPr lang="en-US" sz="4000" cap="none" dirty="0">
              <a:latin typeface="+mn-lt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DB09E42-C632-47CE-82B9-7EA7F88BAA3E}"/>
              </a:ext>
            </a:extLst>
          </p:cNvPr>
          <p:cNvSpPr/>
          <p:nvPr/>
        </p:nvSpPr>
        <p:spPr>
          <a:xfrm>
            <a:off x="3611880" y="4544568"/>
            <a:ext cx="5029200" cy="17556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118231"/>
      </p:ext>
    </p:extLst>
  </p:cSld>
  <p:clrMapOvr>
    <a:masterClrMapping/>
  </p:clrMapOvr>
</p:sld>
</file>

<file path=ppt/theme/theme1.xml><?xml version="1.0" encoding="utf-8"?>
<a:theme xmlns:a="http://schemas.openxmlformats.org/drawingml/2006/main" name="UofSC Simple Theme">
  <a:themeElements>
    <a:clrScheme name="Custom 1">
      <a:dk1>
        <a:srgbClr val="000000"/>
      </a:dk1>
      <a:lt1>
        <a:srgbClr val="FFFFFF"/>
      </a:lt1>
      <a:dk2>
        <a:srgbClr val="73000A"/>
      </a:dk2>
      <a:lt2>
        <a:srgbClr val="E7E6E6"/>
      </a:lt2>
      <a:accent1>
        <a:srgbClr val="0D3841"/>
      </a:accent1>
      <a:accent2>
        <a:srgbClr val="E23B38"/>
      </a:accent2>
      <a:accent3>
        <a:srgbClr val="759005"/>
      </a:accent3>
      <a:accent4>
        <a:srgbClr val="FFF89E"/>
      </a:accent4>
      <a:accent5>
        <a:srgbClr val="3277B6"/>
      </a:accent5>
      <a:accent6>
        <a:srgbClr val="C1D832"/>
      </a:accent6>
      <a:hlink>
        <a:srgbClr val="73000A"/>
      </a:hlink>
      <a:folHlink>
        <a:srgbClr val="E23B38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ofSC_PPT_Unified_Wide" id="{790933B2-0C32-0348-9D24-A0264B7A0CC5}" vid="{FC5AFAEA-2076-5443-9A1D-6CBB305484D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ustom 1">
    <a:dk1>
      <a:srgbClr val="000000"/>
    </a:dk1>
    <a:lt1>
      <a:srgbClr val="FFFFFF"/>
    </a:lt1>
    <a:dk2>
      <a:srgbClr val="73000A"/>
    </a:dk2>
    <a:lt2>
      <a:srgbClr val="E7E6E6"/>
    </a:lt2>
    <a:accent1>
      <a:srgbClr val="0D3841"/>
    </a:accent1>
    <a:accent2>
      <a:srgbClr val="E23B38"/>
    </a:accent2>
    <a:accent3>
      <a:srgbClr val="759005"/>
    </a:accent3>
    <a:accent4>
      <a:srgbClr val="FFF89E"/>
    </a:accent4>
    <a:accent5>
      <a:srgbClr val="3277B6"/>
    </a:accent5>
    <a:accent6>
      <a:srgbClr val="C1D832"/>
    </a:accent6>
    <a:hlink>
      <a:srgbClr val="73000A"/>
    </a:hlink>
    <a:folHlink>
      <a:srgbClr val="E23B38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DB44B99B259F47B936BC036C508097" ma:contentTypeVersion="12" ma:contentTypeDescription="Create a new document." ma:contentTypeScope="" ma:versionID="a62f3c95121023e9816e4187ac76f0c1">
  <xsd:schema xmlns:xsd="http://www.w3.org/2001/XMLSchema" xmlns:xs="http://www.w3.org/2001/XMLSchema" xmlns:p="http://schemas.microsoft.com/office/2006/metadata/properties" xmlns:ns3="b2df85d0-dd36-4352-aa8a-680f8a6ca1a2" xmlns:ns4="6da7ce72-8c6f-4e1d-830f-98ff9f8f869b" targetNamespace="http://schemas.microsoft.com/office/2006/metadata/properties" ma:root="true" ma:fieldsID="d7ec799a6a3ab356d3ef16e454174afe" ns3:_="" ns4:_="">
    <xsd:import namespace="b2df85d0-dd36-4352-aa8a-680f8a6ca1a2"/>
    <xsd:import namespace="6da7ce72-8c6f-4e1d-830f-98ff9f8f869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df85d0-dd36-4352-aa8a-680f8a6ca1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a7ce72-8c6f-4e1d-830f-98ff9f8f869b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F3DBD09-5851-4ED9-A2B5-C6C93523080E}">
  <ds:schemaRefs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purl.org/dc/elements/1.1/"/>
    <ds:schemaRef ds:uri="b2df85d0-dd36-4352-aa8a-680f8a6ca1a2"/>
    <ds:schemaRef ds:uri="http://schemas.microsoft.com/office/2006/metadata/properties"/>
    <ds:schemaRef ds:uri="6da7ce72-8c6f-4e1d-830f-98ff9f8f869b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0496252F-6B1F-4892-B4A6-19C3D9A60A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C217AE3-CF24-46D2-ADBB-820F1674B71F}">
  <ds:schemaRefs>
    <ds:schemaRef ds:uri="6da7ce72-8c6f-4e1d-830f-98ff9f8f869b"/>
    <ds:schemaRef ds:uri="b2df85d0-dd36-4352-aa8a-680f8a6ca1a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</TotalTime>
  <Words>1797</Words>
  <Application>Microsoft Office PowerPoint</Application>
  <PresentationFormat>Widescreen</PresentationFormat>
  <Paragraphs>337</Paragraphs>
  <Slides>25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Berlingske Sans XCn ExtraBold</vt:lpstr>
      <vt:lpstr>Calibri</vt:lpstr>
      <vt:lpstr>Impact</vt:lpstr>
      <vt:lpstr>UofSC Simple Theme</vt:lpstr>
      <vt:lpstr>   University Financing and Budget Model  </vt:lpstr>
      <vt:lpstr>External Budgeting </vt:lpstr>
      <vt:lpstr>External calendar:  Budget development</vt:lpstr>
      <vt:lpstr>PowerPoint Presentation</vt:lpstr>
      <vt:lpstr>System State Appropriations</vt:lpstr>
      <vt:lpstr>in-state undergraduate tuition &amp; required fees</vt:lpstr>
      <vt:lpstr>System Total Current Funds revenues</vt:lpstr>
      <vt:lpstr>System Total Current Funds Expenditures</vt:lpstr>
      <vt:lpstr>Internal Budgeting Budget Model </vt:lpstr>
      <vt:lpstr>Internal calendar: Budget Model</vt:lpstr>
      <vt:lpstr>PowerPoint Presentation</vt:lpstr>
      <vt:lpstr>PowerPoint Presentation</vt:lpstr>
      <vt:lpstr>PowerPoint Presentation</vt:lpstr>
      <vt:lpstr>revenues</vt:lpstr>
      <vt:lpstr>revenues</vt:lpstr>
      <vt:lpstr>revenues</vt:lpstr>
      <vt:lpstr>revenues</vt:lpstr>
      <vt:lpstr>Direct costs/uses</vt:lpstr>
      <vt:lpstr>Indirect costs/uses </vt:lpstr>
      <vt:lpstr>Support units Cost Pool Detail</vt:lpstr>
      <vt:lpstr>From Support Unit Allocation Committee to BOT – FY24</vt:lpstr>
      <vt:lpstr>Support unit increases support mission – FY24</vt:lpstr>
      <vt:lpstr>Model allocations</vt:lpstr>
      <vt:lpstr>Budget model timeline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Finance Updates</dc:title>
  <dc:creator>SOBIERALSKI, JOE</dc:creator>
  <cp:lastModifiedBy>Russell, Kevin</cp:lastModifiedBy>
  <cp:revision>9</cp:revision>
  <cp:lastPrinted>2022-02-10T19:26:40Z</cp:lastPrinted>
  <dcterms:created xsi:type="dcterms:W3CDTF">2020-02-20T17:50:00Z</dcterms:created>
  <dcterms:modified xsi:type="dcterms:W3CDTF">2024-01-26T15:51:20Z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0x01010014DB44B99B259F47B936BC036C508097</vt:lpwstr>
  </property>
</Properties>
</file>